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196" r:id="rId2"/>
  </p:sldMasterIdLst>
  <p:notesMasterIdLst>
    <p:notesMasterId r:id="rId56"/>
  </p:notesMasterIdLst>
  <p:sldIdLst>
    <p:sldId id="256" r:id="rId3"/>
    <p:sldId id="503" r:id="rId4"/>
    <p:sldId id="560" r:id="rId5"/>
    <p:sldId id="504" r:id="rId6"/>
    <p:sldId id="569" r:id="rId7"/>
    <p:sldId id="509" r:id="rId8"/>
    <p:sldId id="510" r:id="rId9"/>
    <p:sldId id="511" r:id="rId10"/>
    <p:sldId id="570" r:id="rId11"/>
    <p:sldId id="513" r:id="rId12"/>
    <p:sldId id="571" r:id="rId13"/>
    <p:sldId id="561" r:id="rId14"/>
    <p:sldId id="517" r:id="rId15"/>
    <p:sldId id="518" r:id="rId16"/>
    <p:sldId id="572" r:id="rId17"/>
    <p:sldId id="521" r:id="rId18"/>
    <p:sldId id="573" r:id="rId19"/>
    <p:sldId id="524" r:id="rId20"/>
    <p:sldId id="525" r:id="rId21"/>
    <p:sldId id="562" r:id="rId22"/>
    <p:sldId id="527" r:id="rId23"/>
    <p:sldId id="530" r:id="rId24"/>
    <p:sldId id="574" r:id="rId25"/>
    <p:sldId id="563" r:id="rId26"/>
    <p:sldId id="534" r:id="rId27"/>
    <p:sldId id="535" r:id="rId28"/>
    <p:sldId id="564" r:id="rId29"/>
    <p:sldId id="536" r:id="rId30"/>
    <p:sldId id="575" r:id="rId31"/>
    <p:sldId id="538" r:id="rId32"/>
    <p:sldId id="539" r:id="rId33"/>
    <p:sldId id="540" r:id="rId34"/>
    <p:sldId id="541" r:id="rId35"/>
    <p:sldId id="576" r:id="rId36"/>
    <p:sldId id="543" r:id="rId37"/>
    <p:sldId id="544" r:id="rId38"/>
    <p:sldId id="545" r:id="rId39"/>
    <p:sldId id="546" r:id="rId40"/>
    <p:sldId id="547" r:id="rId41"/>
    <p:sldId id="548" r:id="rId42"/>
    <p:sldId id="549" r:id="rId43"/>
    <p:sldId id="577" r:id="rId44"/>
    <p:sldId id="578" r:id="rId45"/>
    <p:sldId id="565" r:id="rId46"/>
    <p:sldId id="552" r:id="rId47"/>
    <p:sldId id="566" r:id="rId48"/>
    <p:sldId id="567" r:id="rId49"/>
    <p:sldId id="553" r:id="rId50"/>
    <p:sldId id="554" r:id="rId51"/>
    <p:sldId id="555" r:id="rId52"/>
    <p:sldId id="568" r:id="rId53"/>
    <p:sldId id="557" r:id="rId54"/>
    <p:sldId id="579" r:id="rId5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3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569DC0-0355-4D8C-B4B9-EB8610B2D227}" type="datetime1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251F35-166C-42EA-991A-663760835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34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93-1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Energy which is the ability to perform work exists in many forms.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4768D0-6829-4FAD-91AF-579935AE93A1}" type="slidenum">
              <a:rPr lang="en-US" altLang="en-US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93-1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Energy which is the ability to perform work exists in many forms.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23DCBB-EB87-4D4E-A14F-2CE1570E10B1}" type="slidenum">
              <a:rPr lang="en-US" altLang="en-US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93-2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Kinetic energy increases in direct proportion to the weight of the vehicle.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09C225-BEA6-4BB9-856D-A3FD4AA39B9F}" type="slidenum">
              <a:rPr lang="en-US" altLang="en-US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93-3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Kinetic energy increases as the square of any increase in vehicle speed.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2E4235E-1C15-4742-877E-B015910B082F}" type="slidenum">
              <a:rPr lang="en-US" altLang="en-US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93-4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Inertia creates weight transfer that requires the front brakes to provide most of the braking force.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53F4CC-2507-49D0-92D4-FD13EF17F969}" type="slidenum">
              <a:rPr lang="en-US" altLang="en-US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93-5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Front wheel drive vehicles have most of their weight over the front wheels.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B3434B-8280-4F7F-8652-09F6785061D7}" type="slidenum">
              <a:rPr lang="en-US" altLang="en-US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93-6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A brake pedal assembly is a second-class lever design that provides a 5 to 1 mechanical advantage.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16B000-0BDB-4E7F-A267-495CEA63879B}" type="slidenum">
              <a:rPr lang="en-US" altLang="en-US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93-7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The coefficient of friction in this example is 0.5.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686A653-468D-4A34-8A53-6E5408B3140B}" type="slidenum">
              <a:rPr lang="en-US" altLang="en-US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93-8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The type of friction material affects the coefficient of friction which is just 0.05 in this example.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5453EB-0339-4AF3-9744-67D15C768EC5}" type="slidenum">
              <a:rPr lang="en-US" altLang="en-US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93-9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The static coefficient of friction of an object at rest is higher than the kinetic (dynamic) friction coefficient once in motion.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265F47E-7809-4677-9C69-DC00F8A25443}" type="slidenum">
              <a:rPr lang="en-US" altLang="en-US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2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52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674813" y="6454775"/>
            <a:ext cx="2252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 i="1">
                <a:solidFill>
                  <a:srgbClr val="B2B2B2"/>
                </a:solidFill>
                <a:latin typeface="Verdana" pitchFamily="34" charset="0"/>
                <a:ea typeface="Helvetica" charset="0"/>
                <a:cs typeface="Verdana" pitchFamily="34" charset="0"/>
              </a:rPr>
              <a:t>Automotive Technology, </a:t>
            </a:r>
            <a:r>
              <a:rPr lang="en-US" altLang="en-US" sz="1000">
                <a:solidFill>
                  <a:srgbClr val="B2B2B2"/>
                </a:solidFill>
                <a:latin typeface="Verdana" pitchFamily="34" charset="0"/>
                <a:ea typeface="Helvetica" charset="0"/>
                <a:cs typeface="Verdana" pitchFamily="34" charset="0"/>
              </a:rPr>
              <a:t>Fourth Edition</a:t>
            </a:r>
          </a:p>
          <a:p>
            <a:pPr eaLnBrk="1" hangingPunct="1"/>
            <a:r>
              <a:rPr lang="en-US" altLang="en-US" sz="1000">
                <a:solidFill>
                  <a:srgbClr val="B2B2B2"/>
                </a:solidFill>
                <a:latin typeface="Verdana" pitchFamily="34" charset="0"/>
                <a:ea typeface="Helvetica" charset="0"/>
                <a:cs typeface="Verdana" pitchFamily="34" charset="0"/>
              </a:rPr>
              <a:t>James Halderman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00" y="2303585"/>
            <a:ext cx="6840412" cy="29490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8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MasterSlideGr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6305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00" y="2303585"/>
            <a:ext cx="6840412" cy="294904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lumMod val="75000"/>
                      <a:alpha val="75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5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MasterSlideBl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0" y="6408738"/>
            <a:ext cx="9163050" cy="4572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180263" y="6423025"/>
            <a:ext cx="1979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000">
                <a:latin typeface="Helvetica" charset="0"/>
                <a:cs typeface="Helvetica" charset="0"/>
              </a:rPr>
              <a:t>© 2011 Pearson Education, Inc.</a:t>
            </a:r>
          </a:p>
          <a:p>
            <a:pPr algn="r" eaLnBrk="1" hangingPunct="1"/>
            <a:r>
              <a:rPr lang="en-US" altLang="en-US" sz="1000">
                <a:latin typeface="Helvetica" charset="0"/>
                <a:cs typeface="Helvetica" charset="0"/>
              </a:rPr>
              <a:t>All Rights Reserved</a:t>
            </a:r>
          </a:p>
        </p:txBody>
      </p:sp>
      <p:pic>
        <p:nvPicPr>
          <p:cNvPr id="6" name="Picture 17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0325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6402388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674813" y="6454775"/>
            <a:ext cx="2252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 i="1">
                <a:solidFill>
                  <a:srgbClr val="B2B2B2"/>
                </a:solidFill>
                <a:latin typeface="Verdana" pitchFamily="34" charset="0"/>
                <a:ea typeface="Helvetica" charset="0"/>
                <a:cs typeface="Verdana" pitchFamily="34" charset="0"/>
              </a:rPr>
              <a:t>Automotive Technology, </a:t>
            </a:r>
            <a:r>
              <a:rPr lang="en-US" altLang="en-US" sz="1000">
                <a:solidFill>
                  <a:srgbClr val="B2B2B2"/>
                </a:solidFill>
                <a:latin typeface="Verdana" pitchFamily="34" charset="0"/>
                <a:ea typeface="Helvetica" charset="0"/>
                <a:cs typeface="Verdana" pitchFamily="34" charset="0"/>
              </a:rPr>
              <a:t>Fourth Edition</a:t>
            </a:r>
          </a:p>
          <a:p>
            <a:pPr eaLnBrk="1" hangingPunct="1"/>
            <a:r>
              <a:rPr lang="en-US" altLang="en-US" sz="1000">
                <a:solidFill>
                  <a:srgbClr val="B2B2B2"/>
                </a:solidFill>
                <a:latin typeface="Verdana" pitchFamily="34" charset="0"/>
                <a:ea typeface="Helvetica" charset="0"/>
                <a:cs typeface="Verdana" pitchFamily="34" charset="0"/>
              </a:rPr>
              <a:t>James Halderman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00" y="2303585"/>
            <a:ext cx="6840412" cy="29490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8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988" y="376243"/>
            <a:ext cx="7955280" cy="914400"/>
          </a:xfrm>
        </p:spPr>
        <p:txBody>
          <a:bodyPr/>
          <a:lstStyle>
            <a:lvl1pPr algn="l">
              <a:defRPr sz="32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8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81174"/>
            <a:ext cx="2743200" cy="128016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34934" y="3269413"/>
            <a:ext cx="6674132" cy="1419955"/>
          </a:xfrm>
        </p:spPr>
        <p:txBody>
          <a:bodyPr anchor="t">
            <a:normAutofit/>
          </a:bodyPr>
          <a:lstStyle>
            <a:lvl1pPr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/>
                <a:cs typeface="HelveticaNeueLT Std Med Ex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52" y="389473"/>
            <a:ext cx="7959248" cy="914400"/>
          </a:xfrm>
        </p:spPr>
        <p:txBody>
          <a:bodyPr>
            <a:noAutofit/>
          </a:bodyPr>
          <a:lstStyle>
            <a:lvl1pPr algn="l">
              <a:defRPr sz="3200" b="0" i="0" cap="none">
                <a:solidFill>
                  <a:schemeClr val="bg1">
                    <a:lumMod val="6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023"/>
            <a:ext cx="8229600" cy="4822291"/>
          </a:xfrm>
        </p:spPr>
        <p:txBody>
          <a:bodyPr>
            <a:normAutofit/>
          </a:bodyPr>
          <a:lstStyle>
            <a:lvl1pPr>
              <a:buFont typeface="Arial"/>
              <a:buChar char="•"/>
              <a:defRPr sz="3000" b="0" i="0">
                <a:latin typeface="Verdana"/>
                <a:cs typeface="Verdan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4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MasterSlideLightGr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1463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7770" y="0"/>
            <a:ext cx="4567141" cy="1146278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lumMod val="75000"/>
                      <a:alpha val="75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5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6" y="736294"/>
            <a:ext cx="8227947" cy="5203888"/>
          </a:xfrm>
        </p:spPr>
        <p:txBody>
          <a:bodyPr>
            <a:noAutofit/>
          </a:bodyPr>
          <a:lstStyle>
            <a:lvl1pPr algn="ctr">
              <a:defRPr sz="4400" b="0" i="0" cap="none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7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2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570" y="372366"/>
            <a:ext cx="7955280" cy="685800"/>
          </a:xfrm>
        </p:spPr>
        <p:txBody>
          <a:bodyPr>
            <a:normAutofit/>
          </a:bodyPr>
          <a:lstStyle>
            <a:lvl1pPr>
              <a:defRPr sz="12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7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570" y="372366"/>
            <a:ext cx="7955280" cy="685800"/>
          </a:xfrm>
        </p:spPr>
        <p:txBody>
          <a:bodyPr>
            <a:normAutofit/>
          </a:bodyPr>
          <a:lstStyle>
            <a:lvl1pPr>
              <a:defRPr sz="12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408738"/>
            <a:ext cx="91630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7" name="Picture 9" descr="MasterSlideWhit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741363" y="373063"/>
            <a:ext cx="7954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9850"/>
            <a:ext cx="82296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TextBox 18"/>
          <p:cNvSpPr txBox="1">
            <a:spLocks noChangeArrowheads="1"/>
          </p:cNvSpPr>
          <p:nvPr/>
        </p:nvSpPr>
        <p:spPr bwMode="auto">
          <a:xfrm>
            <a:off x="688975" y="3651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A6A6A6"/>
                </a:solidFill>
                <a:latin typeface="Verdana" pitchFamily="34" charset="0"/>
              </a:rPr>
              <a:t>93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93788" y="39688"/>
            <a:ext cx="51101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cap="all" dirty="0">
                <a:latin typeface="Verdana"/>
                <a:ea typeface="ＭＳ Ｐゴシック" charset="-128"/>
                <a:cs typeface="Verdana"/>
              </a:rPr>
              <a:t>Braking System Principles</a:t>
            </a: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1674813" y="6454775"/>
            <a:ext cx="2252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 i="1">
                <a:solidFill>
                  <a:srgbClr val="B2B2B2"/>
                </a:solidFill>
                <a:latin typeface="Verdana" pitchFamily="34" charset="0"/>
                <a:ea typeface="Helvetica" charset="0"/>
                <a:cs typeface="Verdana" pitchFamily="34" charset="0"/>
              </a:rPr>
              <a:t>Automotive Technology, </a:t>
            </a:r>
            <a:r>
              <a:rPr lang="en-US" altLang="en-US" sz="1000">
                <a:solidFill>
                  <a:srgbClr val="B2B2B2"/>
                </a:solidFill>
                <a:latin typeface="Verdana" pitchFamily="34" charset="0"/>
                <a:ea typeface="Helvetica" charset="0"/>
                <a:cs typeface="Verdana" pitchFamily="34" charset="0"/>
              </a:rPr>
              <a:t>Fourth Edition</a:t>
            </a:r>
          </a:p>
          <a:p>
            <a:pPr eaLnBrk="1" hangingPunct="1"/>
            <a:r>
              <a:rPr lang="en-US" altLang="en-US" sz="1000">
                <a:solidFill>
                  <a:srgbClr val="B2B2B2"/>
                </a:solidFill>
                <a:latin typeface="Verdana" pitchFamily="34" charset="0"/>
                <a:ea typeface="Helvetica" charset="0"/>
                <a:cs typeface="Verdana" pitchFamily="34" charset="0"/>
              </a:rPr>
              <a:t>James Halderman</a:t>
            </a: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7180263" y="6423025"/>
            <a:ext cx="1979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000">
                <a:latin typeface="Helvetica" charset="0"/>
                <a:cs typeface="Helvetica" charset="0"/>
              </a:rPr>
              <a:t>© 2011 Pearson Education, Inc.</a:t>
            </a:r>
          </a:p>
          <a:p>
            <a:pPr algn="r" eaLnBrk="1" hangingPunct="1"/>
            <a:r>
              <a:rPr lang="en-US" altLang="en-US" sz="1000">
                <a:latin typeface="Helvetica" charset="0"/>
                <a:cs typeface="Helvetica" charset="0"/>
              </a:rPr>
              <a:t>All Rights Reserved</a:t>
            </a:r>
          </a:p>
        </p:txBody>
      </p:sp>
      <p:pic>
        <p:nvPicPr>
          <p:cNvPr id="1034" name="Picture 17" descr="Pearson_Strap_Bound_Whit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0325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6" descr="Pearson_Bound_Whit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6402388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5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6" r:id="rId11"/>
    <p:sldLayoutId id="2147484297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BFBFBF"/>
          </a:solidFill>
          <a:effectLst>
            <a:outerShdw blurRad="38100" dist="38100" dir="2700000" algn="tl">
              <a:srgbClr val="000000">
                <a:alpha val="75000"/>
              </a:srgbClr>
            </a:outerShdw>
          </a:effectLst>
          <a:latin typeface="Verdana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BFBFBF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BFBFBF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BFBFBF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BFBFBF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Verdana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Verdana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Verdana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Verdana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Verdana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6A6A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A6A6A6"/>
          </a:solidFill>
          <a:latin typeface="Helvetica Neue LT Std 35 Thin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A6A6A6"/>
          </a:solidFill>
          <a:latin typeface="Helvetica Neue LT Std 35 Thin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A6A6A6"/>
          </a:solidFill>
          <a:latin typeface="Helvetica Neue LT Std 35 Thin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A6A6A6"/>
          </a:solidFill>
          <a:latin typeface="Helvetica Neue LT Std 35 Thin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A6A6A6"/>
          </a:solidFill>
          <a:latin typeface="Helvetica Neue LT Std 35 Thin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A6A6A6"/>
          </a:solidFill>
          <a:latin typeface="Helvetica Neue LT Std 35 Thin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A6A6A6"/>
          </a:solidFill>
          <a:latin typeface="Helvetica Neue LT Std 35 Thin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A6A6A6"/>
          </a:solidFill>
          <a:latin typeface="Helvetica Neue LT Std 35 Thin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A6A6A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A6A6A6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A6A6A6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A6A6A6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A6A6A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1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>
          <a:xfrm>
            <a:off x="1154113" y="2303463"/>
            <a:ext cx="6840537" cy="2949575"/>
          </a:xfrm>
        </p:spPr>
        <p:txBody>
          <a:bodyPr/>
          <a:lstStyle/>
          <a:p>
            <a:r>
              <a:rPr lang="en-US" altLang="en-US" smtClean="0">
                <a:latin typeface="Verdana" pitchFamily="34" charset="0"/>
              </a:rPr>
              <a:t>BRAKING SYSTEM PRINCIPLES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5825" y="1303338"/>
            <a:ext cx="1362075" cy="82391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Verdana"/>
                <a:ea typeface="+mn-ea"/>
                <a:cs typeface="Verdana"/>
              </a:rPr>
              <a:t>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Energy Principles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Kinetic Energy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When speed of vehicle is doubled, its kinetic energy is quadrupled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If vehicle A weighs twice as much as vehicle B, it needs brake system twice as powerful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>
          <a:xfrm>
            <a:off x="741363" y="373063"/>
            <a:ext cx="7954962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93-3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Kinetic energy increases as the square of any increase in vehicle speed.</a:t>
            </a:r>
          </a:p>
        </p:txBody>
      </p:sp>
      <p:pic>
        <p:nvPicPr>
          <p:cNvPr id="17411" name="AAJDQLX0.jpg" descr="AAJDQLX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103313"/>
            <a:ext cx="82296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113" y="2303463"/>
            <a:ext cx="6840537" cy="2949575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/>
              <a:t>INERTIA</a:t>
            </a: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Inertia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Defined by Newton’s First Law of Motion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Body at rest tends to remain at rest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Body in motion tends to remain in motion in a straight line unless acted upon by an outside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Inertia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Weight Transfer</a:t>
            </a:r>
          </a:p>
          <a:p>
            <a:pPr lvl="1"/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Inertia, in form of weight transfer, plays major part in vehicle’s braking</a:t>
            </a:r>
          </a:p>
          <a:p>
            <a:pPr lvl="1"/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When brakes applied, only wheels and tires begin to slow immediately</a:t>
            </a:r>
          </a:p>
          <a:p>
            <a:pPr lvl="1"/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Rest of vehicle attempts to remain in forward motion</a:t>
            </a:r>
          </a:p>
          <a:p>
            <a:pPr lvl="1"/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Front suspension compresses, rear suspension extends, and weight transferred toward front of vehicle</a:t>
            </a:r>
          </a:p>
          <a:p>
            <a:pPr lvl="1"/>
            <a:endParaRPr lang="en-US" altLang="en-US" dirty="0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741363" y="373063"/>
            <a:ext cx="7954962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93-4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Inertia creates weight transfer that requires the front brakes to provide most of the braking force.</a:t>
            </a:r>
          </a:p>
        </p:txBody>
      </p:sp>
      <p:pic>
        <p:nvPicPr>
          <p:cNvPr id="23555" name="AAJDQLY0.jpg" descr="AAJDQLY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1089025"/>
            <a:ext cx="6515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Inertia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Weight Transfer</a:t>
            </a:r>
          </a:p>
          <a:p>
            <a:pPr lvl="1"/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Total weight of vehicle does not change, only amount supported by each axle</a:t>
            </a:r>
          </a:p>
          <a:p>
            <a:pPr lvl="1"/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Also, most vehicles have forward weight bias </a:t>
            </a:r>
          </a:p>
          <a:p>
            <a:pPr lvl="2"/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Even when stopped, more than 50% of weight supported by front wheels</a:t>
            </a:r>
          </a:p>
          <a:p>
            <a:pPr lvl="2"/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Most heavy parts are located toward front of the vehicle- </a:t>
            </a:r>
          </a:p>
          <a:p>
            <a:pPr marL="914400" lvl="2" indent="0">
              <a:buNone/>
            </a:pPr>
            <a:endParaRPr lang="en-US" altLang="en-US" dirty="0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>
          <a:xfrm>
            <a:off x="741363" y="373063"/>
            <a:ext cx="7954962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93-5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Front wheel drive vehicles have most of their weight over the front wheels.</a:t>
            </a:r>
          </a:p>
        </p:txBody>
      </p:sp>
      <p:pic>
        <p:nvPicPr>
          <p:cNvPr id="26627" name="AAJDQLZ0.jpg" descr="AAJDQLZ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078038"/>
            <a:ext cx="82296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Inertia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 dirty="0" smtClean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</a:rPr>
              <a:t>WHATS THIS GOT TO DO WITH BRAKES?  </a:t>
            </a:r>
          </a:p>
          <a:p>
            <a:pPr marL="0" indent="0">
              <a:buNone/>
            </a:pPr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Weight Transfer Weight transfer greatly increases the load on the front wheels</a:t>
            </a:r>
          </a:p>
          <a:p>
            <a:pPr lvl="1"/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Requires front brakes to provide 80%–90% total braking force</a:t>
            </a:r>
          </a:p>
          <a:p>
            <a:pPr lvl="1"/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To deal with extra load, front brakes much more powerful than rear brakes</a:t>
            </a:r>
          </a:p>
          <a:p>
            <a:pPr marL="457200" lvl="1" indent="0">
              <a:buNone/>
            </a:pPr>
            <a:endParaRPr lang="en-US" altLang="en-US" dirty="0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Inertia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531813" y="1383071"/>
            <a:ext cx="8229600" cy="4838700"/>
          </a:xfrm>
        </p:spPr>
        <p:txBody>
          <a:bodyPr/>
          <a:lstStyle/>
          <a:p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Weight Transfer</a:t>
            </a:r>
          </a:p>
          <a:p>
            <a:pPr marL="800100" lvl="3" indent="-342900"/>
            <a:r>
              <a:rPr lang="en-US" altLang="en-US" b="1" dirty="0" smtClean="0">
                <a:latin typeface="Verdana" pitchFamily="34" charset="0"/>
                <a:ea typeface="ＭＳ Ｐゴシック" pitchFamily="34" charset="-128"/>
              </a:rPr>
              <a:t>Some cars have 50/50 weight distribution</a:t>
            </a:r>
          </a:p>
          <a:p>
            <a:endParaRPr lang="en-US" altLang="en-US" dirty="0" smtClean="0"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8676" name="Picture 4" descr="wrench.eps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157163"/>
            <a:ext cx="4381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https://amandaae86.files.wordpress.com/2012/03/img_94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7" y="2781425"/>
            <a:ext cx="4159045" cy="27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http://motomodific.com/wp-content/uploads/2015/07/nissan_240sx_wallpaper_hd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57" y="2781425"/>
            <a:ext cx="4455331" cy="27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Objectives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The student should be able to: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Prepare for the Brakes (A5) ASE certification test. 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Explain kinetic energy and why it is so important to brake design. 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Discuss mechanical advantage and how it relates to the braking system.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Explain the coefficient of friction. 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Describe how brakes can fade due to excessive heat.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113" y="2303463"/>
            <a:ext cx="6840537" cy="2949575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/>
              <a:t>MECHANICAL PRINCIPLES</a:t>
            </a: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Mechanical Principles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Levers</a:t>
            </a:r>
          </a:p>
          <a:p>
            <a:pPr lvl="1"/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Leverage primary mechanical principle used to increase application force in every brake system</a:t>
            </a:r>
          </a:p>
          <a:p>
            <a:pPr lvl="1"/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Lever is simple machine that consists of rigid object, typically metal bar, that pivots about fixed point (fulcrum)</a:t>
            </a:r>
          </a:p>
          <a:p>
            <a:pPr marL="457200" lvl="1" indent="0">
              <a:buNone/>
            </a:pPr>
            <a:endParaRPr lang="en-US" altLang="en-US" dirty="0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Mechanical Principles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Levers in Braking Systems</a:t>
            </a:r>
          </a:p>
          <a:p>
            <a:pPr lvl="1"/>
            <a:r>
              <a:rPr lang="en-US" altLang="en-US" b="1" dirty="0" smtClean="0">
                <a:latin typeface="Verdana" pitchFamily="34" charset="0"/>
                <a:ea typeface="ＭＳ Ｐゴシック" pitchFamily="34" charset="-128"/>
              </a:rPr>
              <a:t>Service brake pedal good example</a:t>
            </a:r>
          </a:p>
          <a:p>
            <a:pPr lvl="2"/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Pedal arm is lever</a:t>
            </a:r>
          </a:p>
          <a:p>
            <a:pPr lvl="2"/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Pivot point is fulcrum</a:t>
            </a:r>
          </a:p>
          <a:p>
            <a:pPr lvl="1"/>
            <a:r>
              <a:rPr lang="en-US" altLang="en-US" b="1" dirty="0" smtClean="0">
                <a:latin typeface="Verdana" pitchFamily="34" charset="0"/>
                <a:ea typeface="ＭＳ Ｐゴシック" pitchFamily="34" charset="-128"/>
              </a:rPr>
              <a:t>How it works?</a:t>
            </a:r>
          </a:p>
          <a:p>
            <a:pPr lvl="2"/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Force applied at foot pedal pad</a:t>
            </a:r>
          </a:p>
          <a:p>
            <a:pPr lvl="2"/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Force applied to master cylinder by pedal pushrod attached to pivot is much greater than force applied at pedal pad, but pushrod does not travel nearly as far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>
          <a:xfrm>
            <a:off x="741363" y="373063"/>
            <a:ext cx="7954962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93-6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A brake pedal assembly is a second-class lever design that provides a 5 to 1 mechanical advantage.</a:t>
            </a:r>
          </a:p>
        </p:txBody>
      </p:sp>
      <p:pic>
        <p:nvPicPr>
          <p:cNvPr id="34819" name="AAJFKQA0.jpg" descr="AAJFKQA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4" y="1099074"/>
            <a:ext cx="5638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32291" y="1099074"/>
            <a:ext cx="45117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Pedal Ratio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63401" y="2002307"/>
            <a:ext cx="39791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113" y="2303463"/>
            <a:ext cx="6840537" cy="2949575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/>
              <a:t>FRICTION PRINCIPLES</a:t>
            </a: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>
          <a:xfrm>
            <a:off x="735013" y="228805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Friction Principles</a:t>
            </a: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460375" y="1143205"/>
            <a:ext cx="8229600" cy="4838700"/>
          </a:xfrm>
        </p:spPr>
        <p:txBody>
          <a:bodyPr/>
          <a:lstStyle/>
          <a:p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Wheel brakes use friction to convert </a:t>
            </a:r>
            <a:r>
              <a:rPr lang="en-US" altLang="en-US" b="1" i="1" dirty="0" smtClean="0">
                <a:latin typeface="Verdana" pitchFamily="34" charset="0"/>
                <a:ea typeface="ＭＳ Ｐゴシック" pitchFamily="34" charset="-128"/>
              </a:rPr>
              <a:t>kinetic energy </a:t>
            </a:r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into </a:t>
            </a:r>
            <a:r>
              <a:rPr lang="en-US" altLang="en-US" b="1" i="1" dirty="0" smtClean="0">
                <a:latin typeface="Verdana" pitchFamily="34" charset="0"/>
                <a:ea typeface="ＭＳ Ｐゴシック" pitchFamily="34" charset="-128"/>
              </a:rPr>
              <a:t>heat energy</a:t>
            </a:r>
          </a:p>
          <a:p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Friction is resistance to movement between two surfaces in contact </a:t>
            </a:r>
          </a:p>
          <a:p>
            <a:r>
              <a:rPr lang="en-US" altLang="en-US" b="1" dirty="0" smtClean="0">
                <a:latin typeface="Verdana" pitchFamily="34" charset="0"/>
                <a:ea typeface="ＭＳ Ｐゴシック" pitchFamily="34" charset="-128"/>
              </a:rPr>
              <a:t>Brake performance is improved by increasing friction </a:t>
            </a:r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(to a point…)</a:t>
            </a:r>
          </a:p>
        </p:txBody>
      </p:sp>
      <p:pic>
        <p:nvPicPr>
          <p:cNvPr id="38917" name="Picture 5" descr="http://cdn.speednik.com/files/2015/02/45620434.img_1719_sm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3" b="28324"/>
          <a:stretch/>
        </p:blipFill>
        <p:spPr bwMode="auto">
          <a:xfrm>
            <a:off x="1176780" y="4360606"/>
            <a:ext cx="6672969" cy="19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Friction Principles</a:t>
            </a: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221227" y="1352345"/>
            <a:ext cx="4429432" cy="4838700"/>
          </a:xfrm>
        </p:spPr>
        <p:txBody>
          <a:bodyPr/>
          <a:lstStyle/>
          <a:p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Brakes are only as good as the tires… </a:t>
            </a:r>
          </a:p>
          <a:p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We can increase clamping force on the rotor but that may not be the problem</a:t>
            </a:r>
          </a:p>
        </p:txBody>
      </p:sp>
      <p:pic>
        <p:nvPicPr>
          <p:cNvPr id="39941" name="Picture 5" descr="http://www.sillbeer.com/images/events/ahg-20080831/DSC_0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59" y="1661651"/>
            <a:ext cx="4452909" cy="320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A6A6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pitchFamily="34" charset="-128"/>
              </a:rPr>
              <a:t>Friction Principles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Coefficient of Friction</a:t>
            </a:r>
          </a:p>
          <a:p>
            <a:pPr lvl="1"/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Amount of friction between two objects expressed as coefficient of friction (</a:t>
            </a:r>
            <a:r>
              <a:rPr lang="en-US" altLang="en-US" i="1" dirty="0" smtClean="0">
                <a:latin typeface="Verdana" pitchFamily="34" charset="0"/>
                <a:ea typeface="ＭＳ Ｐゴシック" pitchFamily="34" charset="-128"/>
              </a:rPr>
              <a:t>μ</a:t>
            </a:r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)</a:t>
            </a:r>
          </a:p>
        </p:txBody>
      </p:sp>
      <p:pic>
        <p:nvPicPr>
          <p:cNvPr id="40964" name="Picture 5" descr="Screen shot 2011-06-28 at 12.05.52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6275"/>
            <a:ext cx="8229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Friction Principles</a:t>
            </a:r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Surface Finish Effects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If 100 lb force required to pull 200-lb wood block across concrete floor:</a:t>
            </a:r>
          </a:p>
          <a:p>
            <a:pPr lvl="2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Equation for coefficient of friction: </a:t>
            </a:r>
          </a:p>
          <a:p>
            <a:pPr lvl="3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100 lb/200 lb = 0.5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title"/>
          </p:nvPr>
        </p:nvSpPr>
        <p:spPr>
          <a:xfrm>
            <a:off x="741363" y="373063"/>
            <a:ext cx="7954962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93-7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The coefficient of friction in this example is 0.5.</a:t>
            </a:r>
          </a:p>
        </p:txBody>
      </p:sp>
      <p:pic>
        <p:nvPicPr>
          <p:cNvPr id="43011" name="AAJFKQB0.jpg" descr="AAJFKQB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089025"/>
            <a:ext cx="57054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113" y="2303463"/>
            <a:ext cx="6840537" cy="2949575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/>
              <a:t>ENERGY PRINCIPLES</a:t>
            </a: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Friction Principles</a:t>
            </a:r>
          </a:p>
        </p:txBody>
      </p:sp>
      <p:sp>
        <p:nvSpPr>
          <p:cNvPr id="440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Surface Finish Effects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Block of wood sanded smooth, improving surface finish and reducing force required to move it to only 50 lb</a:t>
            </a:r>
          </a:p>
          <a:p>
            <a:pPr lvl="2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Equation for coefficient of friction: </a:t>
            </a:r>
          </a:p>
          <a:p>
            <a:pPr lvl="3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50 lb/200 lb = 0.25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Friction Principles</a:t>
            </a:r>
          </a:p>
        </p:txBody>
      </p:sp>
      <p:sp>
        <p:nvSpPr>
          <p:cNvPr id="4505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Surface Finish Effects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Coefficient of friction drops by half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Friction Principles</a:t>
            </a:r>
          </a:p>
        </p:txBody>
      </p:sp>
      <p:sp>
        <p:nvSpPr>
          <p:cNvPr id="4608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Friction Material Effects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If 200-lb block of ice substituted for wood block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Only 10-lb force needed to pull the block across concrete</a:t>
            </a:r>
          </a:p>
          <a:p>
            <a:pPr lvl="2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Equation for coefficient of friction: </a:t>
            </a:r>
          </a:p>
          <a:p>
            <a:pPr lvl="3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10 lb/200 lb = 0.05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Friction Principles</a:t>
            </a:r>
          </a:p>
        </p:txBody>
      </p:sp>
      <p:sp>
        <p:nvSpPr>
          <p:cNvPr id="471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Friction Material Effects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Coefficient of friction decreases dramatically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Type of materials being rubbed together have very significant effect on coefficient of friction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>
          <a:xfrm>
            <a:off x="741363" y="373063"/>
            <a:ext cx="7954962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93-8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The type of friction material affects the coefficient of friction which is just 0.05 in this example.</a:t>
            </a:r>
          </a:p>
        </p:txBody>
      </p:sp>
      <p:pic>
        <p:nvPicPr>
          <p:cNvPr id="48131" name="AAJFKQC0.jpg" descr="AAJFKQC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089025"/>
            <a:ext cx="71310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Friction Principles</a:t>
            </a:r>
          </a:p>
        </p:txBody>
      </p:sp>
      <p:sp>
        <p:nvSpPr>
          <p:cNvPr id="491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Friction Material Effects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Iron and steel used most often for brake drums and rotors</a:t>
            </a:r>
          </a:p>
          <a:p>
            <a:pPr lvl="2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Relatively inexpensive; can stand up under extreme friction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Friction Principles</a:t>
            </a:r>
          </a:p>
        </p:txBody>
      </p:sp>
      <p:sp>
        <p:nvSpPr>
          <p:cNvPr id="501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Friction Material Effects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Brake lining material does not need as long a service life</a:t>
            </a:r>
          </a:p>
          <a:p>
            <a:pPr lvl="2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Brake shoe and pad friction materials play major part in determining coefficient of friction</a:t>
            </a:r>
          </a:p>
          <a:p>
            <a:pPr lvl="2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Several fundamentally different materials to choose from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Friction Principles</a:t>
            </a:r>
          </a:p>
        </p:txBody>
      </p:sp>
      <p:sp>
        <p:nvSpPr>
          <p:cNvPr id="512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Friction Contact Area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Tires are example where contact area makes difference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All other things being equal, wide tire with large contact area on road has higher coefficient of friction than narrow tire with less contact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Friction Principles</a:t>
            </a:r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Friction Contact Area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Tire conforms to and engages road surface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During hard stop, portion of braking force comes from tearing away tire tread rubber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Friction Principles</a:t>
            </a:r>
          </a:p>
        </p:txBody>
      </p:sp>
      <p:sp>
        <p:nvSpPr>
          <p:cNvPr id="532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Friction Contact Area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Rubber’s tensile strength (internal resistance to being pulled apart) adds to braking efforts of friction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1046163" y="1730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Energy Principles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087438"/>
            <a:ext cx="8229600" cy="5091112"/>
          </a:xfrm>
        </p:spPr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Energy is ability to do work</a:t>
            </a:r>
          </a:p>
          <a:p>
            <a:pPr lvl="1"/>
            <a:r>
              <a:rPr lang="en-US" altLang="en-US" sz="2400" smtClean="0">
                <a:latin typeface="Verdana" pitchFamily="34" charset="0"/>
                <a:ea typeface="ＭＳ Ｐゴシック" pitchFamily="34" charset="-128"/>
              </a:rPr>
              <a:t>Chemical, mechanical, electrical energy most familiar kinds in operation of vehicle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Work is transfer of energy from one physical system to another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What occurs when vehicle’s brakes are applied</a:t>
            </a:r>
          </a:p>
          <a:p>
            <a:pPr lvl="1"/>
            <a:r>
              <a:rPr lang="en-US" altLang="en-US" sz="2400" smtClean="0">
                <a:latin typeface="Verdana" pitchFamily="34" charset="0"/>
                <a:ea typeface="ＭＳ Ｐゴシック" pitchFamily="34" charset="-128"/>
              </a:rPr>
              <a:t>Force of actuating system transfers energy of vehicle’s motion to brake drums or rotors</a:t>
            </a:r>
          </a:p>
          <a:p>
            <a:pPr lvl="1"/>
            <a:r>
              <a:rPr lang="en-US" altLang="en-US" sz="2400" smtClean="0">
                <a:latin typeface="Verdana" pitchFamily="34" charset="0"/>
                <a:ea typeface="ＭＳ Ｐゴシック" pitchFamily="34" charset="-128"/>
              </a:rPr>
              <a:t>Friction converts it into heat energy and stops vehicle</a:t>
            </a:r>
          </a:p>
          <a:p>
            <a:pPr lvl="1">
              <a:buFont typeface="Arial" pitchFamily="34" charset="0"/>
              <a:buNone/>
            </a:pPr>
            <a:endParaRPr lang="en-US" altLang="en-US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Friction Principles</a:t>
            </a:r>
          </a:p>
        </p:txBody>
      </p:sp>
      <p:sp>
        <p:nvSpPr>
          <p:cNvPr id="5427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Static and Kinetic Friction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Static value: coefficient of friction with two friction surfaces at rest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Kinetic value: coefficient of friction while two surfaces sliding against one another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Friction Principles</a:t>
            </a:r>
          </a:p>
        </p:txBody>
      </p:sp>
      <p:sp>
        <p:nvSpPr>
          <p:cNvPr id="552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Static and Kinetic Friction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Coefficient of static friction always higher than of kinetic friction</a:t>
            </a:r>
          </a:p>
          <a:p>
            <a:pPr lvl="2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Explains why harder to start object moving than keep it moving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</p:nvPr>
        </p:nvSpPr>
        <p:spPr>
          <a:xfrm>
            <a:off x="741363" y="373063"/>
            <a:ext cx="7954962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93-9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The static coefficient of friction of an object at rest is higher than the kinetic (dynamic) friction coefficient once in motion.</a:t>
            </a:r>
          </a:p>
        </p:txBody>
      </p:sp>
      <p:pic>
        <p:nvPicPr>
          <p:cNvPr id="56323" name="AAJDQMG0.jpg" descr="AAJDQMG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1089025"/>
            <a:ext cx="29781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/>
          <p:cNvSpPr>
            <a:spLocks noGrp="1"/>
          </p:cNvSpPr>
          <p:nvPr>
            <p:ph type="title"/>
          </p:nvPr>
        </p:nvSpPr>
        <p:spPr>
          <a:xfrm>
            <a:off x="741363" y="373063"/>
            <a:ext cx="7954962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93-1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Energy which is the ability to perform work exists in many forms.</a:t>
            </a:r>
          </a:p>
        </p:txBody>
      </p:sp>
      <p:pic>
        <p:nvPicPr>
          <p:cNvPr id="57347" name="AAJDQLV0.jpg" descr="AAJDQLV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1089025"/>
            <a:ext cx="38925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113" y="2303463"/>
            <a:ext cx="6840537" cy="2949575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/>
              <a:t>FRICTION AND HEAT</a:t>
            </a: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Friction and Heat</a:t>
            </a:r>
          </a:p>
        </p:txBody>
      </p:sp>
      <p:sp>
        <p:nvSpPr>
          <p:cNvPr id="593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Function of brake system to convert kinetic energy into heat energy through friction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Change in kinetic energy determines amount of temperature increase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A6A6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pitchFamily="34" charset="-128"/>
              </a:rPr>
              <a:t>Friction and Heat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Faster and heavier a vehicle is, the more heat to be dissipated by brake system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Thicker and heavier the brake rotors and drums, the more heat they can absorb</a:t>
            </a:r>
          </a:p>
          <a:p>
            <a:endParaRPr lang="en-US" altLang="en-US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113" y="2303463"/>
            <a:ext cx="6840537" cy="2949575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/>
              <a:t>DECELERATION RATES</a:t>
            </a: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Deceleration Rates</a:t>
            </a:r>
          </a:p>
        </p:txBody>
      </p:sp>
      <p:sp>
        <p:nvSpPr>
          <p:cNvPr id="624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Deceleration rates measured in units of “feet per second per second”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Abbreviated “ft/sec</a:t>
            </a:r>
            <a:r>
              <a:rPr lang="en-US" altLang="en-US" baseline="30000" smtClean="0">
                <a:latin typeface="Verdana" pitchFamily="34" charset="0"/>
                <a:ea typeface="ＭＳ Ｐゴシック" pitchFamily="34" charset="-128"/>
              </a:rPr>
              <a:t>2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” or m/sec</a:t>
            </a:r>
            <a:r>
              <a:rPr lang="en-US" altLang="en-US" baseline="30000" smtClean="0">
                <a:latin typeface="Verdana" pitchFamily="34" charset="0"/>
                <a:ea typeface="ＭＳ Ｐゴシック" pitchFamily="34" charset="-128"/>
              </a:rPr>
              <a:t>2</a:t>
            </a:r>
            <a:endParaRPr lang="en-US" altLang="en-US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Deceleration Rates</a:t>
            </a:r>
          </a:p>
        </p:txBody>
      </p:sp>
      <p:sp>
        <p:nvSpPr>
          <p:cNvPr id="6349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Typical Deceleration Rates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Comfortable deceleration about 8.5 ft/sec</a:t>
            </a:r>
            <a:r>
              <a:rPr lang="en-US" altLang="en-US" baseline="30000" smtClean="0">
                <a:latin typeface="Verdana" pitchFamily="34" charset="0"/>
                <a:ea typeface="ＭＳ Ｐゴシック" pitchFamily="34" charset="-128"/>
              </a:rPr>
              <a:t>2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(3 m/sec</a:t>
            </a:r>
            <a:r>
              <a:rPr lang="en-US" altLang="en-US" baseline="30000" smtClean="0">
                <a:latin typeface="Verdana" pitchFamily="34" charset="0"/>
                <a:ea typeface="ＭＳ Ｐゴシック" pitchFamily="34" charset="-128"/>
              </a:rPr>
              <a:t>2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)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Loose items in vehicle will “fly” above 11 ft/sec</a:t>
            </a:r>
            <a:r>
              <a:rPr lang="en-US" altLang="en-US" baseline="30000" smtClean="0">
                <a:latin typeface="Verdana" pitchFamily="34" charset="0"/>
                <a:ea typeface="ＭＳ Ｐゴシック" pitchFamily="34" charset="-128"/>
              </a:rPr>
              <a:t>2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(3.5 m/sec</a:t>
            </a:r>
            <a:r>
              <a:rPr lang="en-US" altLang="en-US" baseline="30000" smtClean="0">
                <a:latin typeface="Verdana" pitchFamily="34" charset="0"/>
                <a:ea typeface="ＭＳ Ｐゴシック" pitchFamily="34" charset="-128"/>
              </a:rPr>
              <a:t>2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)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Maximum deceleration rates for most vehicles and light trucks: 16–32 ft/sec</a:t>
            </a:r>
            <a:r>
              <a:rPr lang="en-US" altLang="en-US" baseline="30000" smtClean="0">
                <a:latin typeface="Verdana" pitchFamily="34" charset="0"/>
                <a:ea typeface="ＭＳ Ｐゴシック" pitchFamily="34" charset="-128"/>
              </a:rPr>
              <a:t>2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(5–10 m/sec</a:t>
            </a:r>
            <a:r>
              <a:rPr lang="en-US" altLang="en-US" baseline="30000" smtClean="0">
                <a:latin typeface="Verdana" pitchFamily="34" charset="0"/>
                <a:ea typeface="ＭＳ Ｐゴシック" pitchFamily="34" charset="-128"/>
              </a:rPr>
              <a:t>2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741363" y="373063"/>
            <a:ext cx="7954962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93-1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Energy which is the ability to perform work exists in many forms.</a:t>
            </a:r>
          </a:p>
        </p:txBody>
      </p:sp>
      <p:pic>
        <p:nvPicPr>
          <p:cNvPr id="11269" name="Picture 5" descr="http://media.web.britannica.com/eb-media/48/99848-004-E8227A3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477"/>
            <a:ext cx="9144000" cy="538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Deceleration Rates</a:t>
            </a:r>
          </a:p>
        </p:txBody>
      </p:sp>
      <p:sp>
        <p:nvSpPr>
          <p:cNvPr id="645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Typical Deceleration Rates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Average deceleration rate of 15 ft/sec</a:t>
            </a:r>
            <a:r>
              <a:rPr lang="en-US" altLang="en-US" baseline="30000" smtClean="0">
                <a:latin typeface="Verdana" pitchFamily="34" charset="0"/>
                <a:ea typeface="ＭＳ Ｐゴシック" pitchFamily="34" charset="-128"/>
              </a:rPr>
              <a:t>2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(3 m/sec</a:t>
            </a:r>
            <a:r>
              <a:rPr lang="en-US" altLang="en-US" baseline="30000" smtClean="0">
                <a:latin typeface="Verdana" pitchFamily="34" charset="0"/>
                <a:ea typeface="ＭＳ Ｐゴシック" pitchFamily="34" charset="-128"/>
              </a:rPr>
              <a:t>2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) can stop a vehicle traveling at 55 mph (88 km/h) in about 200 ft (61 m) in less than 4 seconds</a:t>
            </a:r>
          </a:p>
          <a:p>
            <a:pPr lvl="2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Standard brake system test</a:t>
            </a:r>
          </a:p>
          <a:p>
            <a:pPr lvl="3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Vehicle braked at this rate 15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A6A6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pitchFamily="34" charset="-128"/>
              </a:rPr>
              <a:t>Deceleration Rates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Typical Deceleration Rates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Average deceleration rate of 15 ft/sec</a:t>
            </a:r>
            <a:r>
              <a:rPr lang="en-US" altLang="en-US" baseline="30000" smtClean="0">
                <a:latin typeface="Verdana" pitchFamily="34" charset="0"/>
                <a:ea typeface="ＭＳ Ｐゴシック" pitchFamily="34" charset="-128"/>
              </a:rPr>
              <a:t>2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(3 m/sec</a:t>
            </a:r>
            <a:r>
              <a:rPr lang="en-US" altLang="en-US" baseline="30000" smtClean="0">
                <a:latin typeface="Verdana" pitchFamily="34" charset="0"/>
                <a:ea typeface="ＭＳ Ｐゴシック" pitchFamily="34" charset="-128"/>
              </a:rPr>
              <a:t>2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) can stop a vehicle traveling at 55 mph (88 km/h) in about 200 ft (61 m) in less than 4 seconds</a:t>
            </a:r>
          </a:p>
          <a:p>
            <a:pPr lvl="2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Standard brake system test</a:t>
            </a:r>
          </a:p>
          <a:p>
            <a:pPr lvl="3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Front brake pad temperatures can reach 1,300°–1,800°F (700°–980°C)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Deceleration Rates</a:t>
            </a:r>
          </a:p>
        </p:txBody>
      </p:sp>
      <p:sp>
        <p:nvSpPr>
          <p:cNvPr id="665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Typical Deceleration Rates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Average deceleration rate of 15 ft/sec</a:t>
            </a:r>
            <a:r>
              <a:rPr lang="en-US" altLang="en-US" baseline="30000" smtClean="0">
                <a:latin typeface="Verdana" pitchFamily="34" charset="0"/>
                <a:ea typeface="ＭＳ Ｐゴシック" pitchFamily="34" charset="-128"/>
              </a:rPr>
              <a:t>2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(3 m/sec</a:t>
            </a:r>
            <a:r>
              <a:rPr lang="en-US" altLang="en-US" baseline="30000" smtClean="0">
                <a:latin typeface="Verdana" pitchFamily="34" charset="0"/>
                <a:ea typeface="ＭＳ Ｐゴシック" pitchFamily="34" charset="-128"/>
              </a:rPr>
              <a:t>2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) can stop a vehicle traveling at 55 mph (88 km/h) in about 200 ft (61 m) in less than 4 seconds</a:t>
            </a:r>
          </a:p>
          <a:p>
            <a:pPr lvl="2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Standard brake system test</a:t>
            </a:r>
          </a:p>
          <a:p>
            <a:pPr lvl="3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Brake fluid and rubber components may reach 300°F (150°C) or 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/>
          </p:cNvSpPr>
          <p:nvPr>
            <p:ph type="ctrTitle"/>
          </p:nvPr>
        </p:nvSpPr>
        <p:spPr>
          <a:xfrm>
            <a:off x="3427413" y="0"/>
            <a:ext cx="4567237" cy="1146175"/>
          </a:xfrm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Verdana" charset="0"/>
                <a:cs typeface="Verdana" charset="0"/>
              </a:rPr>
              <a:t>TECH TIP</a:t>
            </a:r>
          </a:p>
        </p:txBody>
      </p:sp>
      <p:sp>
        <p:nvSpPr>
          <p:cNvPr id="67587" name="Rectangle 3"/>
          <p:cNvSpPr>
            <a:spLocks noGrp="1"/>
          </p:cNvSpPr>
          <p:nvPr>
            <p:ph idx="4294967295"/>
          </p:nvPr>
        </p:nvSpPr>
        <p:spPr>
          <a:xfrm>
            <a:off x="0" y="2268538"/>
            <a:ext cx="7999413" cy="4132262"/>
          </a:xfrm>
        </p:spPr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Brakes Cannot Overcome the Laws of Physics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No vehicle can stop on a dime. The energy required to slow or stop a vehicle must be absorbed by the braking system. All drivers should be aware of this fact and drive at a reasonable speed for the road and traffic conditions.</a:t>
            </a:r>
          </a:p>
        </p:txBody>
      </p:sp>
      <p:sp>
        <p:nvSpPr>
          <p:cNvPr id="67588" name="Text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070725" y="1020763"/>
            <a:ext cx="1998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0000FF"/>
                </a:solidFill>
              </a:rPr>
              <a:t>BACK TO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0000FF"/>
                </a:solidFill>
              </a:rPr>
              <a:t>PRESENTATION</a:t>
            </a:r>
          </a:p>
        </p:txBody>
      </p:sp>
      <p:pic>
        <p:nvPicPr>
          <p:cNvPr id="67589" name="Picture 4" descr="wrench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319088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Energy Principles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Kinetic Energy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Every moving object possesses kinetic energy, and amount determined by object’s mass and speed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The greater the mass of an object and faster it moves, the more kinetic energy it possesses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Energy Principles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Kinetic Energy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Engineers calculate kinetic energy using the following formula:</a:t>
            </a:r>
          </a:p>
        </p:txBody>
      </p:sp>
      <p:pic>
        <p:nvPicPr>
          <p:cNvPr id="13316" name="Picture 9" descr="Screen shot 2011-06-28 at 12.02.22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987675"/>
            <a:ext cx="73152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Energy Principles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Kinetic Energy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Another way to express this equation is:</a:t>
            </a:r>
          </a:p>
          <a:p>
            <a:pPr lvl="2"/>
            <a:endParaRPr lang="en-US" altLang="en-US" smtClean="0">
              <a:latin typeface="Verdana" pitchFamily="34" charset="0"/>
              <a:ea typeface="ＭＳ Ｐゴシック" pitchFamily="34" charset="-128"/>
            </a:endParaRPr>
          </a:p>
          <a:p>
            <a:pPr lvl="1"/>
            <a:endParaRPr lang="en-US" altLang="en-US" smtClean="0">
              <a:latin typeface="Verdana" pitchFamily="34" charset="0"/>
              <a:ea typeface="ＭＳ Ｐゴシック" pitchFamily="34" charset="-128"/>
            </a:endParaRPr>
          </a:p>
          <a:p>
            <a:pPr lvl="1"/>
            <a:endParaRPr lang="en-US" altLang="en-US" smtClean="0">
              <a:latin typeface="Verdana" pitchFamily="34" charset="0"/>
              <a:ea typeface="ＭＳ Ｐゴシック" pitchFamily="34" charset="-128"/>
            </a:endParaRP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When weight of vehicle is doubled, its kinetic energy also doubled</a:t>
            </a:r>
          </a:p>
        </p:txBody>
      </p:sp>
      <p:pic>
        <p:nvPicPr>
          <p:cNvPr id="14340" name="Picture 3" descr="Screen shot 2011-06-28 at 12.02.52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528888"/>
            <a:ext cx="82296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741363" y="373063"/>
            <a:ext cx="7954962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93-2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Kinetic energy increases in direct proportion to the weight of the vehicle.</a:t>
            </a:r>
          </a:p>
        </p:txBody>
      </p:sp>
      <p:pic>
        <p:nvPicPr>
          <p:cNvPr id="15363" name="AAJDQLW0.jpg" descr="AAJDQLW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89025"/>
            <a:ext cx="7708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halderman_ln_template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Theme">
      <a:majorFont>
        <a:latin typeface="Helvetica Neue LT Std 35 Thin"/>
        <a:ea typeface="ＭＳ Ｐゴシック"/>
        <a:cs typeface="ＭＳ Ｐゴシック"/>
      </a:majorFont>
      <a:minorFont>
        <a:latin typeface="Helvetica Neue LT Std 35 Thi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HD:Users:jramsey:Desktop:Clean:Halderman:Halderman Manuscripts to Flow:Next Batch: halderman_ln_template_2.pot</Template>
  <TotalTime>3707</TotalTime>
  <Words>1666</Words>
  <Application>Microsoft Office PowerPoint</Application>
  <PresentationFormat>On-screen Show (4:3)</PresentationFormat>
  <Paragraphs>202</Paragraphs>
  <Slides>53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 halderman_ln_template_2</vt:lpstr>
      <vt:lpstr>2_Office Theme</vt:lpstr>
      <vt:lpstr>BRAKING SYSTEM PRINCIPLES</vt:lpstr>
      <vt:lpstr>Objectives</vt:lpstr>
      <vt:lpstr>ENERGY PRINCIPLES</vt:lpstr>
      <vt:lpstr>Energy Principles</vt:lpstr>
      <vt:lpstr>Figure 93-1    Energy which is the ability to perform work exists in many forms.</vt:lpstr>
      <vt:lpstr>Energy Principles</vt:lpstr>
      <vt:lpstr>Energy Principles</vt:lpstr>
      <vt:lpstr>Energy Principles</vt:lpstr>
      <vt:lpstr>Figure 93-2    Kinetic energy increases in direct proportion to the weight of the vehicle.</vt:lpstr>
      <vt:lpstr>Energy Principles</vt:lpstr>
      <vt:lpstr>Figure 93-3    Kinetic energy increases as the square of any increase in vehicle speed.</vt:lpstr>
      <vt:lpstr>INERTIA</vt:lpstr>
      <vt:lpstr>Inertia</vt:lpstr>
      <vt:lpstr>Inertia</vt:lpstr>
      <vt:lpstr>Figure 93-4    Inertia creates weight transfer that requires the front brakes to provide most of the braking force.</vt:lpstr>
      <vt:lpstr>Inertia</vt:lpstr>
      <vt:lpstr>Figure 93-5    Front wheel drive vehicles have most of their weight over the front wheels.</vt:lpstr>
      <vt:lpstr>Inertia</vt:lpstr>
      <vt:lpstr>Inertia</vt:lpstr>
      <vt:lpstr>MECHANICAL PRINCIPLES</vt:lpstr>
      <vt:lpstr>Mechanical Principles</vt:lpstr>
      <vt:lpstr>Mechanical Principles</vt:lpstr>
      <vt:lpstr>Figure 93-6    A brake pedal assembly is a second-class lever design that provides a 5 to 1 mechanical advantage.</vt:lpstr>
      <vt:lpstr>FRICTION PRINCIPLES</vt:lpstr>
      <vt:lpstr>Friction Principles</vt:lpstr>
      <vt:lpstr>Friction Principles</vt:lpstr>
      <vt:lpstr>Friction Principles</vt:lpstr>
      <vt:lpstr>Friction Principles</vt:lpstr>
      <vt:lpstr>Figure 93-7    The coefficient of friction in this example is 0.5.</vt:lpstr>
      <vt:lpstr>Friction Principles</vt:lpstr>
      <vt:lpstr>Friction Principles</vt:lpstr>
      <vt:lpstr>Friction Principles</vt:lpstr>
      <vt:lpstr>Friction Principles</vt:lpstr>
      <vt:lpstr>Figure 93-8    The type of friction material affects the coefficient of friction which is just 0.05 in this example.</vt:lpstr>
      <vt:lpstr>Friction Principles</vt:lpstr>
      <vt:lpstr>Friction Principles</vt:lpstr>
      <vt:lpstr>Friction Principles</vt:lpstr>
      <vt:lpstr>Friction Principles</vt:lpstr>
      <vt:lpstr>Friction Principles</vt:lpstr>
      <vt:lpstr>Friction Principles</vt:lpstr>
      <vt:lpstr>Friction Principles</vt:lpstr>
      <vt:lpstr>Figure 93-9    The static coefficient of friction of an object at rest is higher than the kinetic (dynamic) friction coefficient once in motion.</vt:lpstr>
      <vt:lpstr>Figure 93-1    Energy which is the ability to perform work exists in many forms.</vt:lpstr>
      <vt:lpstr>FRICTION AND HEAT</vt:lpstr>
      <vt:lpstr>Friction and Heat</vt:lpstr>
      <vt:lpstr>Friction and Heat</vt:lpstr>
      <vt:lpstr>DECELERATION RATES</vt:lpstr>
      <vt:lpstr>Deceleration Rates</vt:lpstr>
      <vt:lpstr>Deceleration Rates</vt:lpstr>
      <vt:lpstr>Deceleration Rates</vt:lpstr>
      <vt:lpstr>Deceleration Rates</vt:lpstr>
      <vt:lpstr>Deceleration Rates</vt:lpstr>
      <vt:lpstr>TECH TIP</vt:lpstr>
    </vt:vector>
  </TitlesOfParts>
  <Company>Workflow Data Systems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PLACEHOLDER</dc:title>
  <dc:creator>James Ramsey</dc:creator>
  <cp:lastModifiedBy>Admin</cp:lastModifiedBy>
  <cp:revision>25</cp:revision>
  <dcterms:created xsi:type="dcterms:W3CDTF">2011-05-27T19:49:59Z</dcterms:created>
  <dcterms:modified xsi:type="dcterms:W3CDTF">2015-09-30T20:12:27Z</dcterms:modified>
</cp:coreProperties>
</file>