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3"/>
  </p:notesMasterIdLst>
  <p:sldIdLst>
    <p:sldId id="256" r:id="rId3"/>
    <p:sldId id="449" r:id="rId4"/>
    <p:sldId id="455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54" r:id="rId13"/>
    <p:sldId id="420" r:id="rId14"/>
    <p:sldId id="421" r:id="rId15"/>
    <p:sldId id="422" r:id="rId16"/>
    <p:sldId id="423" r:id="rId17"/>
    <p:sldId id="424" r:id="rId18"/>
    <p:sldId id="456" r:id="rId19"/>
    <p:sldId id="425" r:id="rId20"/>
    <p:sldId id="405" r:id="rId21"/>
    <p:sldId id="426" r:id="rId22"/>
    <p:sldId id="427" r:id="rId23"/>
    <p:sldId id="429" r:id="rId24"/>
    <p:sldId id="431" r:id="rId25"/>
    <p:sldId id="432" r:id="rId26"/>
    <p:sldId id="433" r:id="rId27"/>
    <p:sldId id="434" r:id="rId28"/>
    <p:sldId id="435" r:id="rId29"/>
    <p:sldId id="436" r:id="rId30"/>
    <p:sldId id="437" r:id="rId31"/>
    <p:sldId id="438" r:id="rId32"/>
    <p:sldId id="439" r:id="rId33"/>
    <p:sldId id="440" r:id="rId34"/>
    <p:sldId id="441" r:id="rId35"/>
    <p:sldId id="442" r:id="rId36"/>
    <p:sldId id="443" r:id="rId37"/>
    <p:sldId id="444" r:id="rId38"/>
    <p:sldId id="445" r:id="rId39"/>
    <p:sldId id="446" r:id="rId40"/>
    <p:sldId id="447" r:id="rId41"/>
    <p:sldId id="448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3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FEAA18D-FE91-49C0-BBF8-638CF41FDC57}" type="datetime1">
              <a:rPr lang="en-US"/>
              <a:pPr>
                <a:defRPr/>
              </a:pPr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4F0051-34F3-4741-9A54-DAB864C0E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41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Chart 16-2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VIN Year Chart (The Pattern Repeats Every 30 Years)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2780983-C568-4063-9789-B925E7684E59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16-2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A VECI label on a 2008 Ford.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2856DCA-B5C0-4AD0-82DB-CC3E6F160557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16-2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A VECI label on a 2008 Ford.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4EABF98-A291-441E-96A4-ABA50D9B934A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15-1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The owner’s manual has a lot of information pertaining to the operation as well as the maintenance and resetting procedures that technicians often need.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84A98D5-DE48-47AC-8B04-D891016ABD65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15-3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A  main menu showing the major systems of the vehicle. Clicking on one of these major topics opens up another menu showing more detailed information.</a:t>
            </a:r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1CEFD35-D58F-4E12-B96F-A9B77B9F19B4}" type="slidenum">
              <a:rPr lang="en-US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Chapter 1 - Introduction and How Cars Wor</a:t>
            </a:r>
          </a:p>
        </p:txBody>
      </p:sp>
      <p:sp>
        <p:nvSpPr>
          <p:cNvPr id="634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B6EBE1F-90BF-4C24-85D8-3CC566A09FD1}" type="slidenum">
              <a:rPr lang="en-US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  <a:cs typeface="Arial" pitchFamily="34" charset="0"/>
              </a:rPr>
              <a:t>Chapter 1 - Introduction and How Cars Wor</a:t>
            </a:r>
          </a:p>
        </p:txBody>
      </p:sp>
      <p:sp>
        <p:nvSpPr>
          <p:cNvPr id="645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39F192-8C1F-4082-BAAD-02D4B06FFC72}" type="slidenum">
              <a:rPr lang="en-US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MasterSlideLight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146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7770" y="0"/>
            <a:ext cx="4567141" cy="1146278"/>
          </a:xfrm>
        </p:spPr>
        <p:txBody>
          <a:bodyPr/>
          <a:lstStyle>
            <a:lvl1pPr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75000"/>
                      <a:alpha val="75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9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Rolling Hills Publishing  www.AutoUpkeep.com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70D16-7D45-4775-A0CF-0EF35D1A0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4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Rolling Hills Publishing  www.AutoUpkeep.com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D78AF-D327-48EB-88DC-68193D0A2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5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Rolling Hills Publishing  www.AutoUpkeep.com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D9AD6-A40D-467B-B317-37F791432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03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2007 Rolling Hills Publishing  www.AutoUpkeep.com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2402C-C05C-405E-8237-F37065335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8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1674813" y="6454775"/>
            <a:ext cx="2252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i="1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Automotive Technology, </a:t>
            </a:r>
            <a:r>
              <a:rPr lang="en-US" altLang="en-US" sz="1000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Fourth Edition</a:t>
            </a:r>
          </a:p>
          <a:p>
            <a:pPr eaLnBrk="1" hangingPunct="1"/>
            <a:r>
              <a:rPr lang="en-US" altLang="en-US" sz="1000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James Halderman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00" y="2303585"/>
            <a:ext cx="6840412" cy="29490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55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MasterSlideGr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1463" cy="64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74813" y="6454775"/>
            <a:ext cx="2252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i="1">
                <a:solidFill>
                  <a:srgbClr val="B2B2B2"/>
                </a:solidFill>
                <a:latin typeface="Helvetica" charset="0"/>
                <a:cs typeface="Helvetica" charset="0"/>
              </a:rPr>
              <a:t>Automotive Technology, </a:t>
            </a:r>
            <a:r>
              <a:rPr lang="en-US" altLang="en-US" sz="1000">
                <a:solidFill>
                  <a:srgbClr val="B2B2B2"/>
                </a:solidFill>
                <a:latin typeface="Helvetica" charset="0"/>
                <a:cs typeface="Helvetica" charset="0"/>
              </a:rPr>
              <a:t>Fourth Edition</a:t>
            </a:r>
          </a:p>
          <a:p>
            <a:pPr eaLnBrk="1" hangingPunct="1"/>
            <a:r>
              <a:rPr lang="en-US" altLang="en-US" sz="1000">
                <a:solidFill>
                  <a:srgbClr val="B2B2B2"/>
                </a:solidFill>
                <a:latin typeface="Helvetica" charset="0"/>
                <a:cs typeface="Helvetica" charset="0"/>
              </a:rPr>
              <a:t>James Halderman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500" y="2303585"/>
            <a:ext cx="6840412" cy="29490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lumMod val="75000"/>
                      <a:alpha val="75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9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74813" y="6454775"/>
            <a:ext cx="2252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i="1">
                <a:solidFill>
                  <a:srgbClr val="B2B2B2"/>
                </a:solidFill>
                <a:latin typeface="Helvetica" charset="0"/>
                <a:cs typeface="Helvetica" charset="0"/>
              </a:rPr>
              <a:t>Automotive Technology, </a:t>
            </a:r>
            <a:r>
              <a:rPr lang="en-US" altLang="en-US" sz="1000">
                <a:solidFill>
                  <a:srgbClr val="B2B2B2"/>
                </a:solidFill>
                <a:latin typeface="Helvetica" charset="0"/>
                <a:cs typeface="Helvetica" charset="0"/>
              </a:rPr>
              <a:t>Fourth Edition</a:t>
            </a:r>
          </a:p>
          <a:p>
            <a:pPr eaLnBrk="1" hangingPunct="1"/>
            <a:r>
              <a:rPr lang="en-US" altLang="en-US" sz="1000">
                <a:solidFill>
                  <a:srgbClr val="B2B2B2"/>
                </a:solidFill>
                <a:latin typeface="Helvetica" charset="0"/>
                <a:cs typeface="Helvetica" charset="0"/>
              </a:rPr>
              <a:t>James Halderman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199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ON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1674813" y="6454775"/>
            <a:ext cx="2252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i="1">
                <a:solidFill>
                  <a:srgbClr val="B2B2B2"/>
                </a:solidFill>
                <a:latin typeface="Helvetica" charset="0"/>
                <a:cs typeface="Helvetica" charset="0"/>
              </a:rPr>
              <a:t>Automotive Technology, </a:t>
            </a:r>
            <a:r>
              <a:rPr lang="en-US" altLang="en-US" sz="1000">
                <a:solidFill>
                  <a:srgbClr val="B2B2B2"/>
                </a:solidFill>
                <a:latin typeface="Helvetica" charset="0"/>
                <a:cs typeface="Helvetica" charset="0"/>
              </a:rPr>
              <a:t>Fourth Edition</a:t>
            </a:r>
          </a:p>
          <a:p>
            <a:pPr eaLnBrk="1" hangingPunct="1"/>
            <a:r>
              <a:rPr lang="en-US" altLang="en-US" sz="1000">
                <a:solidFill>
                  <a:srgbClr val="B2B2B2"/>
                </a:solidFill>
                <a:latin typeface="Helvetica" charset="0"/>
                <a:cs typeface="Helvetica" charset="0"/>
              </a:rPr>
              <a:t>James Halderman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6466" y="3776037"/>
            <a:ext cx="6674132" cy="1419955"/>
          </a:xfrm>
        </p:spPr>
        <p:txBody>
          <a:bodyPr anchor="t">
            <a:normAutofit/>
          </a:bodyPr>
          <a:lstStyle>
            <a:lvl1pPr>
              <a:defRPr sz="2400" b="0" i="0">
                <a:latin typeface="HelveticaNeueLT Std Med Ext"/>
                <a:cs typeface="HelveticaNeueLT Std Med Ex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377755"/>
            <a:ext cx="2743200" cy="1280160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pPr lvl="0"/>
            <a:r>
              <a:rPr lang="en-US" dirty="0" smtClean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778662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40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988" y="376243"/>
            <a:ext cx="7955280" cy="914400"/>
          </a:xfrm>
        </p:spPr>
        <p:txBody>
          <a:bodyPr/>
          <a:lstStyle>
            <a:lvl1pPr algn="l">
              <a:defRPr sz="32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454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662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63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817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694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936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881174"/>
            <a:ext cx="2743200" cy="1280160"/>
          </a:xfrm>
        </p:spPr>
        <p:txBody>
          <a:bodyPr anchor="ctr"/>
          <a:lstStyle>
            <a:lvl1pPr algn="ctr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34934" y="3269413"/>
            <a:ext cx="6674132" cy="1419955"/>
          </a:xfrm>
        </p:spPr>
        <p:txBody>
          <a:bodyPr anchor="t">
            <a:normAutofit/>
          </a:bodyPr>
          <a:lstStyle>
            <a:lvl1pPr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HelveticaNeueLT Std Med Ext"/>
                <a:cs typeface="HelveticaNeueLT Std Med Ex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18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389473"/>
            <a:ext cx="7959248" cy="914400"/>
          </a:xfrm>
        </p:spPr>
        <p:txBody>
          <a:bodyPr>
            <a:noAutofit/>
          </a:bodyPr>
          <a:lstStyle>
            <a:lvl1pPr algn="l">
              <a:defRPr sz="3200" b="0" i="0" cap="none">
                <a:solidFill>
                  <a:schemeClr val="bg1">
                    <a:lumMod val="6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0023"/>
            <a:ext cx="8229600" cy="4822291"/>
          </a:xfrm>
        </p:spPr>
        <p:txBody>
          <a:bodyPr>
            <a:normAutofit/>
          </a:bodyPr>
          <a:lstStyle>
            <a:lvl1pPr>
              <a:buFont typeface="Arial"/>
              <a:buChar char="•"/>
              <a:defRPr sz="3000" b="0" i="0">
                <a:latin typeface="Verdana"/>
                <a:cs typeface="Verdan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016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6" y="736294"/>
            <a:ext cx="8227947" cy="5203888"/>
          </a:xfrm>
        </p:spPr>
        <p:txBody>
          <a:bodyPr>
            <a:noAutofit/>
          </a:bodyPr>
          <a:lstStyle>
            <a:lvl1pPr algn="ctr">
              <a:defRPr sz="4400" b="0" i="0" cap="none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5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835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570" y="372366"/>
            <a:ext cx="7955280" cy="685800"/>
          </a:xfrm>
        </p:spPr>
        <p:txBody>
          <a:bodyPr>
            <a:normAutofit/>
          </a:bodyPr>
          <a:lstStyle>
            <a:lvl1pPr>
              <a:defRPr sz="12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5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823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06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6408738"/>
            <a:ext cx="91630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7" name="Picture 9" descr="MasterSlideWhite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41363" y="373063"/>
            <a:ext cx="79549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9850"/>
            <a:ext cx="82296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0" name="TextBox 18"/>
          <p:cNvSpPr txBox="1">
            <a:spLocks noChangeArrowheads="1"/>
          </p:cNvSpPr>
          <p:nvPr/>
        </p:nvSpPr>
        <p:spPr bwMode="auto">
          <a:xfrm>
            <a:off x="688975" y="36513"/>
            <a:ext cx="45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A6A6A6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93788" y="39688"/>
            <a:ext cx="508793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100" dirty="0">
                <a:latin typeface="Verdana"/>
                <a:ea typeface="+mn-ea"/>
                <a:cs typeface="Verdana"/>
              </a:rPr>
              <a:t>VEHICLE IDENTIFICATION AND EMISSIONS RATINGS</a:t>
            </a: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1674813" y="6454775"/>
            <a:ext cx="2252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i="1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Automotive Technology, </a:t>
            </a:r>
            <a:r>
              <a:rPr lang="en-US" altLang="en-US" sz="1000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Fourth Edition</a:t>
            </a:r>
          </a:p>
          <a:p>
            <a:pPr eaLnBrk="1" hangingPunct="1"/>
            <a:r>
              <a:rPr lang="en-US" altLang="en-US" sz="1000">
                <a:solidFill>
                  <a:srgbClr val="B2B2B2"/>
                </a:solidFill>
                <a:latin typeface="Verdana" pitchFamily="34" charset="0"/>
                <a:ea typeface="Helvetica" charset="0"/>
                <a:cs typeface="Verdana" pitchFamily="34" charset="0"/>
              </a:rPr>
              <a:t>James Halderman</a:t>
            </a:r>
          </a:p>
        </p:txBody>
      </p:sp>
      <p:sp>
        <p:nvSpPr>
          <p:cNvPr id="1033" name="Rectangle 12"/>
          <p:cNvSpPr>
            <a:spLocks noChangeArrowheads="1"/>
          </p:cNvSpPr>
          <p:nvPr/>
        </p:nvSpPr>
        <p:spPr bwMode="auto">
          <a:xfrm>
            <a:off x="7180263" y="6423025"/>
            <a:ext cx="1979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000">
                <a:latin typeface="Helvetica" charset="0"/>
                <a:cs typeface="Helvetica" charset="0"/>
              </a:rPr>
              <a:t>© 2011 Pearson Education, Inc.</a:t>
            </a:r>
          </a:p>
          <a:p>
            <a:pPr algn="r" eaLnBrk="1" hangingPunct="1"/>
            <a:r>
              <a:rPr lang="en-US" altLang="en-US" sz="1000">
                <a:latin typeface="Helvetica" charset="0"/>
                <a:cs typeface="Helvetica" charset="0"/>
              </a:rPr>
              <a:t>All Rights Reserved</a:t>
            </a:r>
          </a:p>
        </p:txBody>
      </p:sp>
      <p:pic>
        <p:nvPicPr>
          <p:cNvPr id="1034" name="Picture 17" descr="Pearson_Strap_Bound_White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6" descr="Pearson_Bound_Whit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64023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85" r:id="rId10"/>
    <p:sldLayoutId id="2147484186" r:id="rId11"/>
    <p:sldLayoutId id="2147484187" r:id="rId12"/>
    <p:sldLayoutId id="2147484188" r:id="rId13"/>
    <p:sldLayoutId id="2147484189" r:id="rId1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BFBFBF"/>
          </a:solidFill>
          <a:effectLst>
            <a:outerShdw blurRad="38100" dist="38100" dir="2700000" algn="tl">
              <a:srgbClr val="000000">
                <a:alpha val="75000"/>
              </a:srgbClr>
            </a:outerShdw>
          </a:effectLst>
          <a:latin typeface="Verdana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BFBFBF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BFBFBF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BFBFBF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BFBFBF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0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6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Verdana"/>
          <a:ea typeface="ＭＳ Ｐゴシック" charset="-128"/>
          <a:cs typeface="ＭＳ Ｐゴシック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MasterSlideBlack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gray">
          <a:xfrm>
            <a:off x="0" y="6408738"/>
            <a:ext cx="9163050" cy="4572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7180263" y="6423025"/>
            <a:ext cx="19796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000">
                <a:latin typeface="Helvetica" charset="0"/>
                <a:cs typeface="Helvetica" charset="0"/>
              </a:rPr>
              <a:t>© 2011 Pearson Education, Inc.</a:t>
            </a:r>
          </a:p>
          <a:p>
            <a:pPr algn="r" eaLnBrk="1" hangingPunct="1"/>
            <a:r>
              <a:rPr lang="en-US" altLang="en-US" sz="1000">
                <a:latin typeface="Helvetica" charset="0"/>
                <a:cs typeface="Helvetica" charset="0"/>
              </a:rPr>
              <a:t>All Rights Reserved</a:t>
            </a:r>
          </a:p>
        </p:txBody>
      </p:sp>
      <p:pic>
        <p:nvPicPr>
          <p:cNvPr id="2055" name="Picture 17" descr="Pearson_Strap_Bound_Whi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0325"/>
            <a:ext cx="1766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Pearson_Bound_Wh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64023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A6A6A6"/>
          </a:solidFill>
          <a:latin typeface="Helvetica Neue LT Std 35 Thin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A6A6A6"/>
          </a:solidFill>
          <a:latin typeface="Helvetica Neue LT Std 35 Thin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A6A6A6"/>
          </a:solidFill>
          <a:latin typeface="Helvetica Neue LT Std 35 Thin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A6A6A6"/>
          </a:solidFill>
          <a:latin typeface="Helvetica Neue LT Std 35 Thin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A6A6A6"/>
          </a:solidFill>
          <a:latin typeface="Helvetica Neue LT Std 35 Thin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A6A6A6"/>
          </a:solidFill>
          <a:latin typeface="Helvetica Neue LT Std 35 Thin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A6A6A6"/>
          </a:solidFill>
          <a:latin typeface="Helvetica Neue LT Std 35 Thin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epair.edu.alldata.com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kesautohb.com/wp-content/uploads/2010/02/Transmission-Fluid-Exchange.jp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ctrTitle"/>
          </p:nvPr>
        </p:nvSpPr>
        <p:spPr>
          <a:xfrm>
            <a:off x="1154113" y="2303463"/>
            <a:ext cx="6840537" cy="2949575"/>
          </a:xfrm>
        </p:spPr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VEHICLE IDENTIFICATION AND EMISSION RATINGS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5825" y="1303338"/>
            <a:ext cx="1362075" cy="823912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chemeClr val="bg1">
                    <a:lumMod val="65000"/>
                  </a:schemeClr>
                </a:solidFill>
                <a:latin typeface="Verdana"/>
                <a:ea typeface="+mn-ea"/>
                <a:cs typeface="Verdana"/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Big Number 10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Vehicle Model year. 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Any time after Jan 1, the next model year can come out.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Most model years start in September of the previous year.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A=1980 Y=2000 no I, O, or Q used.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2001 and on is numerical starting with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</p:spPr>
        <p:txBody>
          <a:bodyPr/>
          <a:lstStyle/>
          <a:p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Chart 16-2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VIN Year Chart (The Pattern Repeats Every 30 Years)</a:t>
            </a:r>
          </a:p>
        </p:txBody>
      </p:sp>
      <p:pic>
        <p:nvPicPr>
          <p:cNvPr id="22531" name="16_CH_2.jpg" descr="16_CH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066800"/>
            <a:ext cx="7820025" cy="502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11</a:t>
            </a:r>
            <a:r>
              <a:rPr lang="en-US" baseline="30000" smtClean="0"/>
              <a:t>th</a:t>
            </a:r>
            <a:r>
              <a:rPr lang="en-US" smtClean="0"/>
              <a:t> character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Vehicle assembly plant</a:t>
            </a:r>
          </a:p>
          <a:p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Ford’s G plant is the Chicago, IL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12-17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Sequential build numbers</a:t>
            </a:r>
          </a:p>
          <a:p>
            <a:pPr>
              <a:buFontTx/>
              <a:buNone/>
            </a:pPr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Might not start with 0. Many start with a different first digit.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1FAFP90S55Y400001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1=NA	 F=Ford	 A=Passenger car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 = Active seat belts, 2 air bags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P90 = GT base model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S = 5.4L DOHC Supercharged 500 hp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5 check digit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5= 2005 model year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Y = built in Wixom, MI</a:t>
            </a:r>
          </a:p>
          <a:p>
            <a:pPr>
              <a:lnSpc>
                <a:spcPct val="90000"/>
              </a:lnSpc>
            </a:pP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400001 = 1</a:t>
            </a:r>
            <a:r>
              <a:rPr lang="en-US" altLang="en-US" baseline="30000" smtClean="0">
                <a:latin typeface="Verdana" pitchFamily="34" charset="0"/>
                <a:ea typeface="ＭＳ Ｐゴシック" pitchFamily="34" charset="-128"/>
              </a:rPr>
              <a:t>st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car off the production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First car sold to the public was number 400010. It sold at auction for $557,500.</a:t>
            </a:r>
          </a:p>
        </p:txBody>
      </p:sp>
      <p:pic>
        <p:nvPicPr>
          <p:cNvPr id="137218" name="Picture 2" descr="2005 Ford GT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2895600"/>
            <a:ext cx="45974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Door sticker - Important info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Date of manufacture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Tire type and pressure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GVWR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Paint, options, axle ratio, transmission type, interior trim etc.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www.myf150.com/howto/decode.php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16-2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A VECI label on a 2008 Ford.</a:t>
            </a:r>
          </a:p>
        </p:txBody>
      </p:sp>
      <p:pic>
        <p:nvPicPr>
          <p:cNvPr id="29699" name="Picture 2" descr="Sticker on driver's side door ja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149350"/>
            <a:ext cx="4249737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645025" y="841375"/>
            <a:ext cx="44989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1 -Exterior Paint Code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2 -Region Code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3 -Domestic SpeciaOrder Code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4 -Wheelbase Code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5 -Brake Code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6 -Interior Trim Code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7 -Tape/Paint Pinstripe Code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8 -Radio Code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9 -Axle Code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10 -Transmission Code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Arial" pitchFamily="34" charset="0"/>
              </a:rPr>
              <a:t>11 -Spring Code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Emissions sticker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Engine size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Engine code name or family name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Timing adjustment procedures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Vacuum diagrams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What emissions regulations it conforms 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16-2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A VECI label on a 2008 Ford.</a:t>
            </a:r>
          </a:p>
        </p:txBody>
      </p:sp>
      <p:pic>
        <p:nvPicPr>
          <p:cNvPr id="13314" name="Picture 2" descr="http://www.toyota-4runner.org/attachments/3rd-gen-t4rs/105049d1387120980-help-intermittent-misfire-problems-emissions-stick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63" y="983189"/>
            <a:ext cx="7552915" cy="495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Objectives</a:t>
            </a:r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The student should be able to: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Identify a vehicle.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Interpret vehicle identification numbers and placard information.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Interpret vehicle emissions and emission control information.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Read and interpret casting numbers.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Locate calibration codes.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15-1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The owner’s manual has a lot of information pertaining to the operation as well as the maintenance and resetting procedures that technicians often need.</a:t>
            </a:r>
          </a:p>
        </p:txBody>
      </p:sp>
      <p:pic>
        <p:nvPicPr>
          <p:cNvPr id="32771" name="AAJRVMS0.jpg" descr="AAJRVMS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89025"/>
            <a:ext cx="6699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Electronic Service Information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Software programs with service information for many vehicles</a:t>
            </a:r>
          </a:p>
          <a:p>
            <a:pPr lvl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ALLDATA and Mitchell On-Demand commonly used programs</a:t>
            </a:r>
          </a:p>
          <a:p>
            <a:pPr marL="457200" lvl="1" indent="0">
              <a:buNone/>
            </a:pPr>
            <a:endParaRPr lang="en-US" altLang="en-US" dirty="0">
              <a:latin typeface="Verdana" pitchFamily="34" charset="0"/>
              <a:ea typeface="ＭＳ Ｐゴシック" pitchFamily="34" charset="-128"/>
            </a:endParaRPr>
          </a:p>
          <a:p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Service information and testing procedures should be closely followed</a:t>
            </a:r>
          </a:p>
          <a:p>
            <a:pPr lvl="1"/>
            <a:r>
              <a:rPr lang="en-US" altLang="en-US" dirty="0">
                <a:latin typeface="Verdana" pitchFamily="34" charset="0"/>
                <a:ea typeface="ＭＳ Ｐゴシック" pitchFamily="34" charset="-128"/>
              </a:rPr>
              <a:t>Any symptom charts or flow charts</a:t>
            </a:r>
          </a:p>
          <a:p>
            <a:pPr marL="457200" lvl="1" indent="0">
              <a:buNone/>
            </a:pPr>
            <a:endParaRPr lang="en-US" altLang="en-US" dirty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>
          <a:xfrm>
            <a:off x="741363" y="373063"/>
            <a:ext cx="7954962" cy="6858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Verdana" pitchFamily="34" charset="0"/>
                <a:ea typeface="ＭＳ Ｐゴシック" pitchFamily="34" charset="-128"/>
              </a:rPr>
              <a:t>Figure 15-3</a:t>
            </a:r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    A  main menu showing the major systems of the vehicle. Clicking on one of these major topics opens up another menu showing more detailed information.</a:t>
            </a:r>
          </a:p>
        </p:txBody>
      </p:sp>
      <p:pic>
        <p:nvPicPr>
          <p:cNvPr id="35843" name="AAJRVMU0.jpg" descr="AAJRVMU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89025"/>
            <a:ext cx="66992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758950" y="4975225"/>
            <a:ext cx="5648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1F497D"/>
                </a:solidFill>
                <a:latin typeface="Arial" pitchFamily="34" charset="0"/>
                <a:cs typeface="Times New Roman" pitchFamily="18" charset="0"/>
                <a:hlinkClick r:id="rId4"/>
              </a:rPr>
              <a:t>http://repair.edu.alldata.com</a:t>
            </a:r>
            <a:endParaRPr lang="en-US" altLang="en-US" sz="4800" b="1">
              <a:latin typeface="Arial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"/>
            <a:ext cx="8153400" cy="2868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i="1" dirty="0" smtClean="0"/>
              <a:t>Under Hood checks</a:t>
            </a:r>
            <a:r>
              <a:rPr lang="en-US" sz="6000" i="1" dirty="0"/>
              <a:t/>
            </a:r>
            <a:br>
              <a:rPr lang="en-US" sz="6000" i="1" dirty="0"/>
            </a:br>
            <a:r>
              <a:rPr lang="en-US" sz="2400" dirty="0"/>
              <a:t>Basic Car Care, Maintenance, and </a:t>
            </a:r>
            <a:r>
              <a:rPr lang="en-US" sz="2400" dirty="0" smtClean="0"/>
              <a:t>Repair</a:t>
            </a:r>
            <a:endParaRPr lang="en-US" sz="24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pPr>
              <a:defRPr/>
            </a:pPr>
            <a:r>
              <a:rPr lang="en-US" sz="2400" smtClean="0"/>
              <a:t>Fluid Level/Condition Check</a:t>
            </a:r>
          </a:p>
        </p:txBody>
      </p:sp>
      <p:sp>
        <p:nvSpPr>
          <p:cNvPr id="3789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5870575" y="6557963"/>
            <a:ext cx="2003425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880350" y="6556375"/>
            <a:ext cx="5889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4A4CE26-10E4-44F9-9A15-B7B131D75B0F}" type="slidenum">
              <a:rPr lang="en-US" altLang="en-US" sz="180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Fuel for Thought</a:t>
            </a:r>
          </a:p>
        </p:txBody>
      </p:sp>
      <p:sp>
        <p:nvSpPr>
          <p:cNvPr id="3891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Why is it best to check engine oil when the engine is luke warm?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What fluids should be checked on an automobile?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How can you use the color of a fluid to your advantage?</a:t>
            </a:r>
          </a:p>
          <a:p>
            <a:pPr>
              <a:buFontTx/>
              <a:buNone/>
            </a:pPr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891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246563" y="6557963"/>
            <a:ext cx="2001837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3891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251575" y="6556375"/>
            <a:ext cx="5889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8B9EAF5-D3C9-473A-9059-8498B2D1E014}" type="slidenum">
              <a:rPr lang="en-US" altLang="en-US" sz="180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Objectives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Upon completion of this chapter and activities, you will be able to: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Identify different types of fluids used in the automobile.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Analyze fluid conditions. 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Perform basic fluid level checks. </a:t>
            </a:r>
          </a:p>
          <a:p>
            <a:pPr lvl="1">
              <a:buFontTx/>
              <a:buNone/>
            </a:pPr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pPr lvl="1">
              <a:buFontTx/>
              <a:buNone/>
            </a:pPr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  <a:p>
            <a:pPr lvl="1"/>
            <a:endParaRPr lang="en-US" altLang="en-US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3994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246563" y="6557963"/>
            <a:ext cx="2001837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3994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251575" y="6556375"/>
            <a:ext cx="5889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1FC982A-01FB-48B4-821F-BE0E74D0573D}" type="slidenum">
              <a:rPr lang="en-US" altLang="en-US" sz="180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Common Fluid Locations</a:t>
            </a:r>
          </a:p>
        </p:txBody>
      </p:sp>
      <p:pic>
        <p:nvPicPr>
          <p:cNvPr id="40963" name="Picture 5" descr="8 Engine Compartment Common Fluid Loca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066800"/>
            <a:ext cx="6958013" cy="5148263"/>
          </a:xfrm>
          <a:noFill/>
        </p:spPr>
      </p:pic>
      <p:sp>
        <p:nvSpPr>
          <p:cNvPr id="40964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246563" y="6557963"/>
            <a:ext cx="2001837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251575" y="6556375"/>
            <a:ext cx="5889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484FDB1-BC2D-4066-8017-EA27BE87327B}" type="slidenum">
              <a:rPr lang="en-US" altLang="en-US" sz="180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Windshield Washer Fluid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Commonly blue</a:t>
            </a:r>
          </a:p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Do not use engine antifreeze</a:t>
            </a:r>
          </a:p>
          <a:p>
            <a:endParaRPr lang="en-US" altLang="en-US" sz="2800" smtClean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41989" name="Picture 7" descr="8 Windshield Washer Fluid Reservoir"/>
          <p:cNvPicPr>
            <a:picLocks noGrp="1" noChangeAspect="1" noChangeArrowheads="1"/>
          </p:cNvPicPr>
          <p:nvPr>
            <p:ph sz="quarter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4" t="5428" r="30062" b="43359"/>
          <a:stretch/>
        </p:blipFill>
        <p:spPr>
          <a:xfrm>
            <a:off x="6356554" y="687157"/>
            <a:ext cx="1651819" cy="1460962"/>
          </a:xfrm>
          <a:noFill/>
        </p:spPr>
      </p:pic>
      <p:sp>
        <p:nvSpPr>
          <p:cNvPr id="4199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4199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4199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970EDBB-3E9E-429A-90C7-26E37A70EF39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www.poison.org/poisonpost/feb2013/iStock_000014508968X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924" y="2625161"/>
            <a:ext cx="4247102" cy="331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plashwash.com/files/7914/0078/8176/SPLASH_SLIDESHOW_GENERIC_produc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64" y="3125429"/>
            <a:ext cx="3758836" cy="28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Engine Oil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Common multigrades are 5W-20, 5W-30, and 10W-30.</a:t>
            </a:r>
          </a:p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Synthetic and semi-synthetic blends are also available.</a:t>
            </a:r>
          </a:p>
        </p:txBody>
      </p:sp>
      <p:sp>
        <p:nvSpPr>
          <p:cNvPr id="43013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43014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43015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BDBAD27-0E94-49D8-B39D-614D8483FBAE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www.ashland.com/Ashland/Static/Images/Commitments/valvolineoil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98" y="699215"/>
            <a:ext cx="5217802" cy="28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carlube.co.uk/images/headerimages/pouring-cropp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88" y="3710533"/>
            <a:ext cx="4411023" cy="201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Engine Oil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58877" y="4670425"/>
            <a:ext cx="8229600" cy="2187575"/>
          </a:xfrm>
        </p:spPr>
        <p:txBody>
          <a:bodyPr/>
          <a:lstStyle/>
          <a:p>
            <a:r>
              <a:rPr lang="en-US" altLang="en-US" sz="2800" dirty="0" smtClean="0">
                <a:latin typeface="Verdana" pitchFamily="34" charset="0"/>
                <a:ea typeface="ＭＳ Ｐゴシック" pitchFamily="34" charset="-128"/>
              </a:rPr>
              <a:t>To get an accurate reading, check when the engine is cold.</a:t>
            </a:r>
          </a:p>
        </p:txBody>
      </p:sp>
      <p:sp>
        <p:nvSpPr>
          <p:cNvPr id="4403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4403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4404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8657AE7-037D-473F-A7D1-CD7749640096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andrewsautohaus.com/images/2013_Emails/Fluids/oldNewOilDipSti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046" y="1417637"/>
            <a:ext cx="4210909" cy="30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letzdrive.com/wp-content/uploads/2012/10/oil-dipstic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0" y="1417638"/>
            <a:ext cx="4086014" cy="310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735013" y="376238"/>
            <a:ext cx="7954962" cy="914400"/>
          </a:xfrm>
        </p:spPr>
        <p:txBody>
          <a:bodyPr/>
          <a:lstStyle/>
          <a:p>
            <a:pPr>
              <a:defRPr/>
            </a:pPr>
            <a:r>
              <a:rPr lang="en-US" smtClean="0"/>
              <a:t>Parts of a Vehicle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Left Side of the Vehicle–Right Side of the Vehicle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Refer to left and right as if driver is sitting behind steering wheel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Left side (including components under hood) is on driver’s side</a:t>
            </a:r>
          </a:p>
          <a:p>
            <a:pPr lvl="1"/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Front and Rear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Engine Oil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Check the oil cap and owner’s manual for engine oil information.</a:t>
            </a:r>
          </a:p>
        </p:txBody>
      </p:sp>
      <p:pic>
        <p:nvPicPr>
          <p:cNvPr id="45060" name="Picture 5" descr="8 Engine Oil Cap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r="33664" b="31069"/>
          <a:stretch/>
        </p:blipFill>
        <p:spPr>
          <a:xfrm>
            <a:off x="457200" y="3196253"/>
            <a:ext cx="2359538" cy="2476960"/>
          </a:xfrm>
          <a:noFill/>
        </p:spPr>
      </p:pic>
      <p:sp>
        <p:nvSpPr>
          <p:cNvPr id="45061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4506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4506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790E1AC-F7BB-425C-A80E-1272316923C8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www.stu-offroad.com/engine/oilchange/oc-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285" y="2779406"/>
            <a:ext cx="4291030" cy="321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Transmission Fluid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The most common automatic transmission fluid is Dexron/Mercon®.</a:t>
            </a:r>
          </a:p>
        </p:txBody>
      </p:sp>
      <p:pic>
        <p:nvPicPr>
          <p:cNvPr id="46084" name="Picture 9" descr="8 Automatic Transmission Flu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90800"/>
            <a:ext cx="7419975" cy="3333750"/>
          </a:xfrm>
          <a:noFill/>
        </p:spPr>
      </p:pic>
      <p:sp>
        <p:nvSpPr>
          <p:cNvPr id="4608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4608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4608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41319C-9A9C-419F-AC68-92342B39A3D2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Transmission Fluid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Follow checking procedure in owner’s manual.</a:t>
            </a:r>
          </a:p>
        </p:txBody>
      </p:sp>
      <p:pic>
        <p:nvPicPr>
          <p:cNvPr id="47109" name="Picture 7" descr="8 Automatic Transmission Fluid Readin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7213" y="3733800"/>
            <a:ext cx="4776787" cy="2501900"/>
          </a:xfrm>
          <a:noFill/>
        </p:spPr>
      </p:pic>
      <p:sp>
        <p:nvSpPr>
          <p:cNvPr id="4711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4711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4711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CE915D5-5A1F-4CC5-9A03-0A6A5C95EB88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13" name="Picture 10" descr="http://www.mikesautohb.com/wp-content/uploads/2010/02/Transmission-Fluid-Exchange-300x225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067051"/>
            <a:ext cx="4078288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i216.photobucket.com/albums/cc56/cmattpics/Transmission%20flush/TransFlush0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29" y="804605"/>
            <a:ext cx="3678939" cy="275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Transmission Fluid</a:t>
            </a:r>
          </a:p>
        </p:txBody>
      </p:sp>
      <p:pic>
        <p:nvPicPr>
          <p:cNvPr id="48131" name="Picture 7" descr="8 Correct Fluid Level Check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551726"/>
            <a:ext cx="3676650" cy="1828800"/>
          </a:xfrm>
          <a:noFill/>
        </p:spPr>
      </p:pic>
      <p:sp>
        <p:nvSpPr>
          <p:cNvPr id="4813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4876800"/>
            <a:ext cx="8229600" cy="2187575"/>
          </a:xfrm>
        </p:spPr>
        <p:txBody>
          <a:bodyPr/>
          <a:lstStyle/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Manual transmission commonly take ATF, heavyweight/high-viscosity gear oil, or motor oil.</a:t>
            </a:r>
          </a:p>
        </p:txBody>
      </p:sp>
      <p:sp>
        <p:nvSpPr>
          <p:cNvPr id="48134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4813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48136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49DF4E9-CC23-4FA8-81DA-A98C5C6B50DC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http://www.mustangevolution.com/wp-content/uploads/2008/11/pluglocatio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462" y="1265227"/>
            <a:ext cx="4967317" cy="372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Coolant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75384"/>
            <a:ext cx="4038600" cy="4525963"/>
          </a:xfrm>
        </p:spPr>
        <p:txBody>
          <a:bodyPr/>
          <a:lstStyle/>
          <a:p>
            <a:r>
              <a:rPr lang="en-US" altLang="en-US" sz="2800" dirty="0" smtClean="0">
                <a:latin typeface="Verdana" pitchFamily="34" charset="0"/>
                <a:ea typeface="ＭＳ Ｐゴシック" pitchFamily="34" charset="-128"/>
              </a:rPr>
              <a:t>Coolant - two main types</a:t>
            </a:r>
          </a:p>
          <a:p>
            <a:pPr lvl="1"/>
            <a:r>
              <a:rPr lang="en-US" altLang="en-US" sz="2400" dirty="0" smtClean="0">
                <a:latin typeface="Verdana" pitchFamily="34" charset="0"/>
                <a:ea typeface="ＭＳ Ｐゴシック" pitchFamily="34" charset="-128"/>
              </a:rPr>
              <a:t>Standard (green)</a:t>
            </a:r>
          </a:p>
          <a:p>
            <a:pPr lvl="1"/>
            <a:r>
              <a:rPr lang="en-US" altLang="en-US" sz="2400" dirty="0" smtClean="0">
                <a:latin typeface="Verdana" pitchFamily="34" charset="0"/>
                <a:ea typeface="ＭＳ Ｐゴシック" pitchFamily="34" charset="-128"/>
              </a:rPr>
              <a:t>Extended life (commonly orange, but also other colors)</a:t>
            </a:r>
          </a:p>
          <a:p>
            <a:pPr lvl="1"/>
            <a:r>
              <a:rPr lang="en-US" altLang="en-US" sz="2400" dirty="0" smtClean="0">
                <a:latin typeface="Verdana" pitchFamily="34" charset="0"/>
                <a:ea typeface="ＭＳ Ｐゴシック" pitchFamily="34" charset="-128"/>
              </a:rPr>
              <a:t>Mix 50% water/50% antifreeze</a:t>
            </a:r>
          </a:p>
          <a:p>
            <a:r>
              <a:rPr lang="en-US" altLang="en-US" sz="2800" dirty="0" smtClean="0">
                <a:latin typeface="Verdana" pitchFamily="34" charset="0"/>
                <a:ea typeface="ＭＳ Ｐゴシック" pitchFamily="34" charset="-128"/>
              </a:rPr>
              <a:t>Never open a hot radiator cap</a:t>
            </a:r>
          </a:p>
        </p:txBody>
      </p:sp>
      <p:sp>
        <p:nvSpPr>
          <p:cNvPr id="49158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4915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49160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E91CCF0-F401-4355-8B7F-95F3BFC5B811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 descr="http://media.noria.com/sites/Uploads/2013/6/26/df3a50a4-cf33-4603-8608-ae18235ac1df_2-4-1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631508"/>
            <a:ext cx="4042800" cy="561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644000" y="2035277"/>
            <a:ext cx="1375800" cy="501446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7165258" y="3190569"/>
            <a:ext cx="759542" cy="1312605"/>
          </a:xfrm>
          <a:prstGeom prst="straightConnector1">
            <a:avLst/>
          </a:prstGeom>
          <a:ln w="8572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flipH="1">
            <a:off x="3989815" y="1720645"/>
            <a:ext cx="14965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Ethyl Glycol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7190215" y="4390103"/>
            <a:ext cx="14965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Dex</a:t>
            </a:r>
            <a:r>
              <a:rPr lang="en-US" dirty="0" smtClean="0"/>
              <a:t>-Cool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Brake Fluids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Verdana" pitchFamily="34" charset="0"/>
                <a:ea typeface="ＭＳ Ｐゴシック" pitchFamily="34" charset="-128"/>
              </a:rPr>
              <a:t>Most common DOT 3 (but DOT 4, DOT 5, and DOT 5.1 are available)</a:t>
            </a:r>
          </a:p>
          <a:p>
            <a:pPr>
              <a:buFontTx/>
              <a:buNone/>
            </a:pPr>
            <a:endParaRPr lang="en-US" altLang="en-US" sz="2800" dirty="0" smtClean="0"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50182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50183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50184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9284A1-6A07-4D96-A65A-28B65326B5BF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oemys-performance.com/library/brake%20fluid%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72" y="505696"/>
            <a:ext cx="3466228" cy="260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toyotachinook.files.wordpress.com/2012/03/toyota-chinook-brake-master-cylinder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34" y="3311025"/>
            <a:ext cx="4046679" cy="26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k-ma.com.tr/UPLOAD/E/KOLAJ_FLUID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59163"/>
            <a:ext cx="3981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Clutch Fluid </a:t>
            </a:r>
            <a:br>
              <a:rPr lang="en-US"/>
            </a:br>
            <a:r>
              <a:rPr lang="en-US" sz="2400"/>
              <a:t>(manual transmissions only)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347884" cy="4525963"/>
          </a:xfrm>
        </p:spPr>
        <p:txBody>
          <a:bodyPr/>
          <a:lstStyle/>
          <a:p>
            <a:r>
              <a:rPr lang="en-US" altLang="en-US" sz="2800" dirty="0" smtClean="0">
                <a:latin typeface="Verdana" pitchFamily="34" charset="0"/>
                <a:ea typeface="ＭＳ Ｐゴシック" pitchFamily="34" charset="-128"/>
              </a:rPr>
              <a:t>Commonly DOT 3 brake fluid, but always check the owner’s manual.</a:t>
            </a:r>
          </a:p>
        </p:txBody>
      </p:sp>
      <p:sp>
        <p:nvSpPr>
          <p:cNvPr id="51205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5120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51207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A917147-1BB9-4BB5-81B6-3BCE1A96ABB7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http://pad1.whstatic.com/images/thumb/f/f2/Add-Brake-Fluid-to-the-Clutch-Master-Cylinder-Step-1Bullet2.jpg/670px-Add-Brake-Fluid-to-the-Clutch-Master-Cylinder-Step-1Bulle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128" y="2337933"/>
            <a:ext cx="5235988" cy="34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Differential Fluid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Verdana" pitchFamily="34" charset="0"/>
                <a:ea typeface="ＭＳ Ｐゴシック" pitchFamily="34" charset="-128"/>
              </a:rPr>
              <a:t>This fluid check is on RWD and 4WD vehicles. </a:t>
            </a:r>
          </a:p>
          <a:p>
            <a:r>
              <a:rPr lang="en-US" altLang="en-US" sz="2800" dirty="0" smtClean="0">
                <a:latin typeface="Verdana" pitchFamily="34" charset="0"/>
                <a:ea typeface="ＭＳ Ｐゴシック" pitchFamily="34" charset="-128"/>
              </a:rPr>
              <a:t>4WD trucks will have front and rear differential check plugs. </a:t>
            </a:r>
          </a:p>
          <a:p>
            <a:r>
              <a:rPr lang="en-US" altLang="en-US" sz="2800" dirty="0" smtClean="0">
                <a:latin typeface="Verdana" pitchFamily="34" charset="0"/>
                <a:ea typeface="ＭＳ Ｐゴシック" pitchFamily="34" charset="-128"/>
              </a:rPr>
              <a:t>Gear oil </a:t>
            </a:r>
          </a:p>
        </p:txBody>
      </p:sp>
      <p:sp>
        <p:nvSpPr>
          <p:cNvPr id="52230" name="Date Placeholder 5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52231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5223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9994E7A-778D-4AFB-8CE0-55E8AA1C9AD4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www.redgto.com/kb/Attachments/08fb3f5f-f704-4398-9f1f-ea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04" y="665472"/>
            <a:ext cx="3779751" cy="283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202.photobucket.com/albums/aa292/tricked919/opendi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245" y="3725299"/>
            <a:ext cx="3321267" cy="249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Power Steering Fluid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228735" cy="4525963"/>
          </a:xfrm>
        </p:spPr>
        <p:txBody>
          <a:bodyPr/>
          <a:lstStyle/>
          <a:p>
            <a:r>
              <a:rPr lang="en-US" altLang="en-US" sz="2800" dirty="0" smtClean="0">
                <a:latin typeface="Verdana" pitchFamily="34" charset="0"/>
                <a:ea typeface="ＭＳ Ｐゴシック" pitchFamily="34" charset="-128"/>
              </a:rPr>
              <a:t>Use the type that is recommended in your owner’s manual.</a:t>
            </a:r>
          </a:p>
          <a:p>
            <a:pPr>
              <a:buFontTx/>
              <a:buNone/>
            </a:pPr>
            <a:endParaRPr lang="en-US" altLang="en-US" sz="2800" dirty="0" smtClean="0">
              <a:latin typeface="Verdana" pitchFamily="34" charset="0"/>
              <a:ea typeface="ＭＳ Ｐゴシック" pitchFamily="34" charset="-128"/>
            </a:endParaRPr>
          </a:p>
        </p:txBody>
      </p:sp>
      <p:pic>
        <p:nvPicPr>
          <p:cNvPr id="53252" name="Picture 6" descr="8 Power Steering Fluid Reservoi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62748"/>
            <a:ext cx="3857625" cy="3182477"/>
          </a:xfrm>
          <a:noFill/>
        </p:spPr>
      </p:pic>
      <p:pic>
        <p:nvPicPr>
          <p:cNvPr id="11266" name="Picture 2" descr="http://fastrakoil.com/wp-content/uploads/2013/10/power-steering-cap-p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819150"/>
            <a:ext cx="23812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y-autobahn.com/images/PS%20Flu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47" y="3151239"/>
            <a:ext cx="4206603" cy="27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 smtClean="0">
                <a:latin typeface="Verdana" pitchFamily="34" charset="0"/>
                <a:ea typeface="ＭＳ Ｐゴシック" pitchFamily="34" charset="-128"/>
              </a:rPr>
              <a:t>Wear safety goggles and gloves.</a:t>
            </a:r>
          </a:p>
        </p:txBody>
      </p:sp>
      <p:sp>
        <p:nvSpPr>
          <p:cNvPr id="54277" name="Date Placeholder 4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5427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smtClean="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5427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50F1657-CF01-479C-A4F6-959CB63D97E1}" type="slidenum">
              <a:rPr lang="en-US" altLang="en-US" sz="1800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80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http://ecx.images-amazon.com/images/I/51kR2ZTso5L._SY3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79582"/>
            <a:ext cx="3111910" cy="33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l-m-r.se/image/3948/Battery_Tray_w_Batt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656" y="2222090"/>
            <a:ext cx="3746092" cy="374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Vehicle Identification Number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4837113" cy="45021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VIN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Found on the dash in front of the driver, the frame, the engine, the transmission and on the paperwork.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Started being used in the US in 1954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NHTSA required all cars have a 17 number VIN in 1981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1994 required all frequently stolen parts be marked with the VIN</a:t>
            </a:r>
          </a:p>
        </p:txBody>
      </p:sp>
      <p:pic>
        <p:nvPicPr>
          <p:cNvPr id="15364" name="Picture 4" descr="http://cache.gawker.com/assets/images/jalopnik/2009/03/Find_The_V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1855788"/>
            <a:ext cx="38004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/>
              <a:t>Summary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Do not run fluids low; but also don’t overfill.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Always refer to the owner’s manual for fluid specifications. 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Dispose of fluids properly.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4246563" y="6557963"/>
            <a:ext cx="2001837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  <a:cs typeface="Arial" pitchFamily="34" charset="0"/>
              </a:rPr>
              <a:t>Chapter 8</a:t>
            </a: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457200" y="6557963"/>
            <a:ext cx="3657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itchFamily="34" charset="0"/>
                <a:cs typeface="Arial" pitchFamily="34" charset="0"/>
              </a:rPr>
              <a:t>© 2007 Rolling Hills Publishing  www.AutoUpkeep.com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251575" y="6556375"/>
            <a:ext cx="5889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344C6B1-CB6A-4B47-A58E-AC4747064038}" type="slidenum">
              <a:rPr lang="en-US" altLang="en-US" sz="180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8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The first three characters</a:t>
            </a:r>
            <a:br>
              <a:rPr lang="en-US" sz="4000" smtClean="0"/>
            </a:br>
            <a:r>
              <a:rPr lang="en-US" sz="4000" smtClean="0"/>
              <a:t>The WMI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7239000" cy="4846638"/>
          </a:xfrm>
        </p:spPr>
        <p:txBody>
          <a:bodyPr/>
          <a:lstStyle/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The World Manufacturer Index was adopted in 1977 and revised in 1983</a:t>
            </a:r>
          </a:p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1</a:t>
            </a:r>
            <a:r>
              <a:rPr lang="en-US" altLang="en-US" sz="2800" baseline="30000" smtClean="0">
                <a:latin typeface="Verdana" pitchFamily="34" charset="0"/>
                <a:ea typeface="ＭＳ Ｐゴシック" pitchFamily="34" charset="-128"/>
              </a:rPr>
              <a:t>st</a:t>
            </a:r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 character is a world region</a:t>
            </a:r>
          </a:p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2</a:t>
            </a:r>
            <a:r>
              <a:rPr lang="en-US" altLang="en-US" sz="2800" baseline="30000" smtClean="0">
                <a:latin typeface="Verdana" pitchFamily="34" charset="0"/>
                <a:ea typeface="ＭＳ Ｐゴシック" pitchFamily="34" charset="-128"/>
              </a:rPr>
              <a:t>nd</a:t>
            </a:r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 character is a country</a:t>
            </a:r>
          </a:p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3</a:t>
            </a:r>
            <a:r>
              <a:rPr lang="en-US" altLang="en-US" sz="2800" baseline="30000" smtClean="0">
                <a:latin typeface="Verdana" pitchFamily="34" charset="0"/>
                <a:ea typeface="ＭＳ Ｐゴシック" pitchFamily="34" charset="-128"/>
              </a:rPr>
              <a:t>rd</a:t>
            </a:r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 character is a manufacturer</a:t>
            </a:r>
          </a:p>
          <a:p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Some big American manufacturers use their own 2</a:t>
            </a:r>
            <a:r>
              <a:rPr lang="en-US" altLang="en-US" sz="2800" baseline="30000" smtClean="0">
                <a:latin typeface="Verdana" pitchFamily="34" charset="0"/>
                <a:ea typeface="ＭＳ Ｐゴシック" pitchFamily="34" charset="-128"/>
              </a:rPr>
              <a:t>nd</a:t>
            </a:r>
            <a:r>
              <a:rPr lang="en-US" altLang="en-US" sz="2800" smtClean="0">
                <a:latin typeface="Verdana" pitchFamily="34" charset="0"/>
                <a:ea typeface="ＭＳ Ｐゴシック" pitchFamily="34" charset="-128"/>
              </a:rPr>
              <a:t> and third numbers</a:t>
            </a:r>
          </a:p>
        </p:txBody>
      </p:sp>
      <p:pic>
        <p:nvPicPr>
          <p:cNvPr id="16388" name="Picture 2" descr="VIN number windsh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5" b="33206"/>
          <a:stretch>
            <a:fillRect/>
          </a:stretch>
        </p:blipFill>
        <p:spPr bwMode="auto">
          <a:xfrm>
            <a:off x="1087438" y="5053013"/>
            <a:ext cx="567848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Examples	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9850"/>
            <a:ext cx="7937500" cy="4838700"/>
          </a:xfrm>
        </p:spPr>
        <p:txBody>
          <a:bodyPr/>
          <a:lstStyle/>
          <a:p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SAJ – S=Europe, A=UK, J=Jaguar</a:t>
            </a:r>
          </a:p>
          <a:p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1G2 – United States, General Motors, Pontiac</a:t>
            </a:r>
          </a:p>
          <a:p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1FT – United States, Ford, Truck</a:t>
            </a:r>
          </a:p>
          <a:p>
            <a:r>
              <a:rPr lang="en-US" altLang="en-US" sz="2400" smtClean="0">
                <a:latin typeface="Verdana" pitchFamily="34" charset="0"/>
                <a:ea typeface="ＭＳ Ｐゴシック" pitchFamily="34" charset="-128"/>
              </a:rPr>
              <a:t>3FA – Mexico, Ford, Passenger car</a:t>
            </a:r>
          </a:p>
        </p:txBody>
      </p:sp>
      <p:pic>
        <p:nvPicPr>
          <p:cNvPr id="17412" name="16_CH_1.jpg" descr="16_CH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236913"/>
            <a:ext cx="6456362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The next 4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4-7 are manufacturers specific codes. 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Many use the numbers for body type – coupe, sedan, convertible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Transmission and engine configurations are also common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Trim levels are sometimes included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8th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Very often the Engine Code</a:t>
            </a:r>
          </a:p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Very important to ordering parts and finding out if your car has one type of engine or not.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Check digit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latin typeface="Verdana" pitchFamily="34" charset="0"/>
                <a:ea typeface="ＭＳ Ｐゴシック" pitchFamily="34" charset="-128"/>
              </a:rPr>
              <a:t>Can only be 0-9 or 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halderman_template_verda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HD:Users:jramsey:Desktop:Halderman:Halderman Manuscripts to Flow: halderman_template_verdana.pot</Template>
  <TotalTime>13468</TotalTime>
  <Words>1192</Words>
  <Application>Microsoft Office PowerPoint</Application>
  <PresentationFormat>On-screen Show (4:3)</PresentationFormat>
  <Paragraphs>220</Paragraphs>
  <Slides>40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 halderman_template_verdana</vt:lpstr>
      <vt:lpstr>Office Theme</vt:lpstr>
      <vt:lpstr>VEHICLE IDENTIFICATION AND EMISSION RATINGS</vt:lpstr>
      <vt:lpstr>Objectives</vt:lpstr>
      <vt:lpstr>Parts of a Vehicle</vt:lpstr>
      <vt:lpstr>Vehicle Identification Number</vt:lpstr>
      <vt:lpstr>The first three characters The WMI</vt:lpstr>
      <vt:lpstr>Examples </vt:lpstr>
      <vt:lpstr>The next 4</vt:lpstr>
      <vt:lpstr>8th</vt:lpstr>
      <vt:lpstr>Check digit</vt:lpstr>
      <vt:lpstr>Big Number 10</vt:lpstr>
      <vt:lpstr>Chart 16-2    VIN Year Chart (The Pattern Repeats Every 30 Years)</vt:lpstr>
      <vt:lpstr>11th character</vt:lpstr>
      <vt:lpstr>12-17</vt:lpstr>
      <vt:lpstr>1FAFP90S55Y400001</vt:lpstr>
      <vt:lpstr>PowerPoint Presentation</vt:lpstr>
      <vt:lpstr>Door sticker - Important info </vt:lpstr>
      <vt:lpstr>Figure 16-2    A VECI label on a 2008 Ford.</vt:lpstr>
      <vt:lpstr>Emissions sticker</vt:lpstr>
      <vt:lpstr>Figure 16-2    A VECI label on a 2008 Ford.</vt:lpstr>
      <vt:lpstr>Figure 15-1    The owner’s manual has a lot of information pertaining to the operation as well as the maintenance and resetting procedures that technicians often need.</vt:lpstr>
      <vt:lpstr>Electronic Service Information</vt:lpstr>
      <vt:lpstr>Figure 15-3    A  main menu showing the major systems of the vehicle. Clicking on one of these major topics opens up another menu showing more detailed information.</vt:lpstr>
      <vt:lpstr>Under Hood checks Basic Car Care, Maintenance, and Repair</vt:lpstr>
      <vt:lpstr>Fuel for Thought</vt:lpstr>
      <vt:lpstr>Objectives</vt:lpstr>
      <vt:lpstr>Common Fluid Locations</vt:lpstr>
      <vt:lpstr>Windshield Washer Fluid</vt:lpstr>
      <vt:lpstr>Engine Oil</vt:lpstr>
      <vt:lpstr>Engine Oil</vt:lpstr>
      <vt:lpstr>Engine Oil</vt:lpstr>
      <vt:lpstr>Transmission Fluid</vt:lpstr>
      <vt:lpstr>Transmission Fluid</vt:lpstr>
      <vt:lpstr>Transmission Fluid</vt:lpstr>
      <vt:lpstr>Coolant</vt:lpstr>
      <vt:lpstr>Brake Fluids</vt:lpstr>
      <vt:lpstr>Clutch Fluid  (manual transmissions only)</vt:lpstr>
      <vt:lpstr>Differential Fluid</vt:lpstr>
      <vt:lpstr>Power Steering Fluid</vt:lpstr>
      <vt:lpstr>Battery</vt:lpstr>
      <vt:lpstr>Summary</vt:lpstr>
    </vt:vector>
  </TitlesOfParts>
  <Company>Workflow Data Systems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SYSTEMS AND TOOLS</dc:title>
  <dc:creator>James Ramsey</dc:creator>
  <cp:lastModifiedBy>Admin</cp:lastModifiedBy>
  <cp:revision>175</cp:revision>
  <dcterms:created xsi:type="dcterms:W3CDTF">2011-05-19T17:54:22Z</dcterms:created>
  <dcterms:modified xsi:type="dcterms:W3CDTF">2015-12-07T18:20:44Z</dcterms:modified>
</cp:coreProperties>
</file>