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3"/>
  </p:notesMasterIdLst>
  <p:sldIdLst>
    <p:sldId id="256" r:id="rId2"/>
    <p:sldId id="258" r:id="rId3"/>
    <p:sldId id="257" r:id="rId4"/>
    <p:sldId id="279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0" r:id="rId15"/>
    <p:sldId id="270" r:id="rId16"/>
    <p:sldId id="271" r:id="rId17"/>
    <p:sldId id="30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303" r:id="rId28"/>
    <p:sldId id="287" r:id="rId29"/>
    <p:sldId id="282" r:id="rId30"/>
    <p:sldId id="283" r:id="rId31"/>
    <p:sldId id="299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904" autoAdjust="0"/>
    <p:restoredTop sz="90929"/>
  </p:normalViewPr>
  <p:slideViewPr>
    <p:cSldViewPr>
      <p:cViewPr>
        <p:scale>
          <a:sx n="90" d="100"/>
          <a:sy n="90" d="100"/>
        </p:scale>
        <p:origin x="-270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9C412-1B67-4FEC-B497-321720F98A01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DDB6D-B985-4057-884C-CD42A8C08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66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DDB6D-B985-4057-884C-CD42A8C083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5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DDB6D-B985-4057-884C-CD42A8C083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5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DDB6D-B985-4057-884C-CD42A8C083D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85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BF9F4-6762-405E-975E-1D6D1E479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3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D9F7C-0401-49A2-B2F5-8F0545303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6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0FDBE-573F-4AEF-89AF-D81CD3764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9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23837-34AC-441F-A5DD-32FB6C81F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0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08ECF-0EA3-4D45-9089-2B02CCAD1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99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250D2-B189-4403-B6A0-8BEAE38DA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5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98F0D-7022-423F-8D8D-7912BFAA6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8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E18B3-877E-4038-B201-4737D2A98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5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C9B3A-7B0D-4061-BDBD-C5F3599F4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D14D2-C237-4753-8959-B825A2370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9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7F45A-1E9F-4A8E-B765-5791D2E8F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4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D2F93BD-CA31-4C63-A39E-9E8758777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1" r:id="rId4"/>
    <p:sldLayoutId id="2147483777" r:id="rId5"/>
    <p:sldLayoutId id="2147483772" r:id="rId6"/>
    <p:sldLayoutId id="2147483778" r:id="rId7"/>
    <p:sldLayoutId id="2147483779" r:id="rId8"/>
    <p:sldLayoutId id="2147483780" r:id="rId9"/>
    <p:sldLayoutId id="2147483773" r:id="rId10"/>
    <p:sldLayoutId id="21474837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gtUDTFxOkQ" TargetMode="External"/><Relationship Id="rId2" Type="http://schemas.openxmlformats.org/officeDocument/2006/relationships/hyperlink" Target="http://www.bobistheoilguy.com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pic>
        <p:nvPicPr>
          <p:cNvPr id="10245" name="Picture 5" descr="http://www.rgvnewswire.com/wp-content/uploads/2014/12/energy-oil_rig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12933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571500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chemeClr val="bg1"/>
                </a:solidFill>
              </a:rPr>
              <a:t>Oil and Oil changes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6096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Secrets to Success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Oil filters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2590800" cy="2209800"/>
          </a:xfrm>
        </p:spPr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28800"/>
            <a:ext cx="487680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Distribution system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All the passage ways that send the oil under pressure to the moving parts then allow it to drain back into the pan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29000"/>
            <a:ext cx="3810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The Dipstick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Provides a method for checking the oil level</a:t>
            </a: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004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Oil fill cap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This is what you need to find and remove in order to add more oil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Line 6"/>
          <p:cNvSpPr>
            <a:spLocks noChangeShapeType="1"/>
          </p:cNvSpPr>
          <p:nvPr/>
        </p:nvSpPr>
        <p:spPr bwMode="auto">
          <a:xfrm>
            <a:off x="6705600" y="4419600"/>
            <a:ext cx="381000" cy="3810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>
            <a:off x="6019800" y="5334000"/>
            <a:ext cx="30480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Oval 8"/>
          <p:cNvSpPr>
            <a:spLocks noChangeArrowheads="1"/>
          </p:cNvSpPr>
          <p:nvPr/>
        </p:nvSpPr>
        <p:spPr bwMode="auto">
          <a:xfrm>
            <a:off x="5867400" y="5334000"/>
            <a:ext cx="609600" cy="4572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356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358140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Checking oil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Park on level ground</a:t>
            </a:r>
          </a:p>
          <a:p>
            <a:pPr eaLnBrk="1" hangingPunct="1"/>
            <a:r>
              <a:rPr lang="en-US" altLang="en-US" smtClean="0"/>
              <a:t>Find the dipstick and pull it out</a:t>
            </a:r>
          </a:p>
          <a:p>
            <a:pPr eaLnBrk="1" hangingPunct="1"/>
            <a:r>
              <a:rPr lang="en-US" altLang="en-US" smtClean="0"/>
              <a:t>Wipe the oil off</a:t>
            </a:r>
          </a:p>
          <a:p>
            <a:pPr eaLnBrk="1" hangingPunct="1"/>
            <a:r>
              <a:rPr lang="en-US" altLang="en-US" smtClean="0"/>
              <a:t>Re-insert the dipstick all the way back in</a:t>
            </a:r>
          </a:p>
          <a:p>
            <a:pPr eaLnBrk="1" hangingPunct="1"/>
            <a:r>
              <a:rPr lang="en-US" altLang="en-US" smtClean="0"/>
              <a:t>Pull the stick out and read the gauge</a:t>
            </a:r>
          </a:p>
          <a:p>
            <a:pPr eaLnBrk="1" hangingPunct="1"/>
            <a:r>
              <a:rPr lang="en-US" altLang="en-US" smtClean="0"/>
              <a:t>The distance between full and low is one quart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24765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5257800"/>
            <a:ext cx="8039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You would be amazed at how many people are CLUELESS!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S.A.E.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Society of Automotive Engineers</a:t>
            </a:r>
          </a:p>
          <a:p>
            <a:pPr eaLnBrk="1" hangingPunct="1"/>
            <a:r>
              <a:rPr lang="en-US" altLang="en-US" smtClean="0"/>
              <a:t>A membership society for mobility engineering.</a:t>
            </a:r>
          </a:p>
          <a:p>
            <a:pPr eaLnBrk="1" hangingPunct="1"/>
            <a:r>
              <a:rPr lang="en-US" altLang="en-US" smtClean="0"/>
              <a:t>They set standards and provide certification in the transportation industry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38200"/>
            <a:ext cx="43434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The SAE rates oil for Viscosity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Viscosity means Resistance to flow</a:t>
            </a:r>
          </a:p>
          <a:p>
            <a:pPr eaLnBrk="1" hangingPunct="1"/>
            <a:r>
              <a:rPr lang="en-US" altLang="en-US" dirty="0" smtClean="0"/>
              <a:t>Viscosity changes with heat</a:t>
            </a:r>
          </a:p>
        </p:txBody>
      </p:sp>
      <p:pic>
        <p:nvPicPr>
          <p:cNvPr id="26629" name="Picture 5" descr="http://www.cleanwateraction.org/files/images/ca/Front%20image_drinking-wa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572" y="2874741"/>
            <a:ext cx="249558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7" descr="http://media.mercola.com/ImageServer/Public/2014/October/honey-jar-f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r="15552"/>
          <a:stretch/>
        </p:blipFill>
        <p:spPr bwMode="auto">
          <a:xfrm>
            <a:off x="6389925" y="5000030"/>
            <a:ext cx="254118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25091" y="3074676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0</a:t>
            </a: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5490277"/>
            <a:ext cx="1943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</a:t>
            </a:r>
            <a:r>
              <a:rPr lang="en-US" sz="7200" dirty="0" smtClean="0"/>
              <a:t>50</a:t>
            </a:r>
            <a:endParaRPr lang="en-US" sz="7200" dirty="0"/>
          </a:p>
        </p:txBody>
      </p:sp>
      <p:pic>
        <p:nvPicPr>
          <p:cNvPr id="2050" name="Picture 2" descr="http://www.acccc.net/images/stories/maintaining/viscositycomparis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49932"/>
            <a:ext cx="5871574" cy="385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6248400"/>
            <a:ext cx="587157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32F         20F         10F          0F        -10F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The SAE rates oil for Viscosity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Viscosity means Resistance to flow</a:t>
            </a:r>
          </a:p>
          <a:p>
            <a:pPr eaLnBrk="1" hangingPunct="1"/>
            <a:r>
              <a:rPr lang="en-US" altLang="en-US" dirty="0" smtClean="0"/>
              <a:t>Viscosity changes with heat</a:t>
            </a:r>
          </a:p>
          <a:p>
            <a:pPr eaLnBrk="1" hangingPunct="1"/>
            <a:r>
              <a:rPr lang="en-US" altLang="en-US" dirty="0" smtClean="0"/>
              <a:t>For example a 30 viscosity oil will flow very slow at 0 and much faster at 200, but will always flow like a 30</a:t>
            </a:r>
          </a:p>
        </p:txBody>
      </p:sp>
      <p:pic>
        <p:nvPicPr>
          <p:cNvPr id="26629" name="Picture 5" descr="http://www.cleanwateraction.org/files/images/ca/Front%20image_drinking-wa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19600"/>
            <a:ext cx="249558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7" descr="http://media.mercola.com/ImageServer/Public/2014/October/honey-jar-f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r="15552"/>
          <a:stretch/>
        </p:blipFill>
        <p:spPr bwMode="auto">
          <a:xfrm>
            <a:off x="4976037" y="4419600"/>
            <a:ext cx="254118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75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The higher the number the slower the flow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low number (5, 10) will flow quickly at low temps, but will not protect the parts well at high temps</a:t>
            </a:r>
          </a:p>
          <a:p>
            <a:pPr eaLnBrk="1" hangingPunct="1"/>
            <a:r>
              <a:rPr lang="en-US" altLang="en-US" smtClean="0"/>
              <a:t>A high number (30,40) will not flow when cold, but will still be thick enough to provide a good film on the parts when hot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The solution – multi-grade oils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5W-30 is the most recommended grade of oil by manufacturers.</a:t>
            </a:r>
          </a:p>
          <a:p>
            <a:pPr eaLnBrk="1" hangingPunct="1"/>
            <a:r>
              <a:rPr lang="en-US" altLang="en-US" smtClean="0"/>
              <a:t>It will flow like a 5 would flow when it is cold</a:t>
            </a:r>
          </a:p>
          <a:p>
            <a:pPr eaLnBrk="1" hangingPunct="1"/>
            <a:r>
              <a:rPr lang="en-US" altLang="en-US" smtClean="0"/>
              <a:t>It will flow like a 30 would flow when it is at operating temperatures</a:t>
            </a:r>
          </a:p>
          <a:p>
            <a:pPr eaLnBrk="1" hangingPunct="1"/>
            <a:r>
              <a:rPr lang="en-US" altLang="en-US" smtClean="0"/>
              <a:t>The W means winter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4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67" y="1600200"/>
            <a:ext cx="8419121" cy="482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Why should YOU change your oil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848600" cy="4191000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</a:rPr>
              <a:t>So you know it’s done right</a:t>
            </a:r>
          </a:p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</a:rPr>
              <a:t>So you can monitor all of the other parts for wear and breakage</a:t>
            </a:r>
          </a:p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</a:rPr>
              <a:t>Because Jiffy Goobers get paid to work as fast as possible and to build the bill as high as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What do you want?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What the manufacturer recommends in the owner’s manual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Thinner oils give you easier starts, better protection on cold start up, better fuel mileage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Thicker oils protect at high temps, seal old engines and provide better pressure on worn out engines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API – American Petroleum Institute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Run by and for the petroleum industry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Provides standards for the engine oil manufacturers as an Oil Service Classification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Current standards are SM and CG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 and C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S= Spark= gasoline engine</a:t>
            </a:r>
          </a:p>
          <a:p>
            <a:pPr eaLnBrk="1" hangingPunct="1"/>
            <a:r>
              <a:rPr lang="en-US" altLang="en-US" dirty="0" smtClean="0"/>
              <a:t>C = Compression = Diesel engines</a:t>
            </a:r>
          </a:p>
          <a:p>
            <a:pPr eaLnBrk="1" hangingPunct="1"/>
            <a:r>
              <a:rPr lang="en-US" altLang="en-US" dirty="0" smtClean="0"/>
              <a:t>Some new diesels are calling for S engine oil</a:t>
            </a:r>
          </a:p>
          <a:p>
            <a:pPr eaLnBrk="1" hangingPunct="1"/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74" y="3657600"/>
            <a:ext cx="7959026" cy="286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The second letter is the version number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 and SB are no additive or light additive oils</a:t>
            </a:r>
          </a:p>
          <a:p>
            <a:pPr eaLnBrk="1" hangingPunct="1"/>
            <a:r>
              <a:rPr lang="en-US" altLang="en-US" smtClean="0"/>
              <a:t>SC was good from 1964 to 1967</a:t>
            </a:r>
          </a:p>
          <a:p>
            <a:pPr eaLnBrk="1" hangingPunct="1"/>
            <a:r>
              <a:rPr lang="en-US" altLang="en-US" smtClean="0"/>
              <a:t>Currently at SM</a:t>
            </a:r>
          </a:p>
          <a:p>
            <a:pPr eaLnBrk="1" hangingPunct="1"/>
            <a:r>
              <a:rPr lang="en-US" altLang="en-US" smtClean="0"/>
              <a:t>All previous engines can run later versions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4" name="Picture 2" descr="http://www.pqiamerica.com/tlin456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14"/>
          <a:stretch/>
        </p:blipFill>
        <p:spPr bwMode="auto">
          <a:xfrm>
            <a:off x="210879" y="4267200"/>
            <a:ext cx="8750497" cy="23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The doughnut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If it does not have a doughnut, it has not been tested by the SAE and the API</a:t>
            </a: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3048000"/>
            <a:ext cx="3371850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http://www.motoroilmatters.org/~/media/motoroilmatters/images/starburst200.png?la=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3355288" cy="333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9410" y="274638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Additives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20675" y="1143000"/>
            <a:ext cx="8686800" cy="373379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oil contains additives to 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Multi-grade flow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Corrosion and acidity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Sludge (wax crystal) build 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Foaming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Particulate fallout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Oil molecule breakup under high pressure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Dry start up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pic>
        <p:nvPicPr>
          <p:cNvPr id="34821" name="Picture 5" descr="http://aht.seriouseats.com/images/2013/01/20130118-frozen-patties-p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967176"/>
            <a:ext cx="32004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7" descr="data:image/jpeg;base64,/9j/4AAQSkZJRgABAQAAAQABAAD/2wCEAAkGBxQTEhUUExQVFRUXFxgXGBgWFRcdFxcaFxoXHBcXFxocHCggHRolHBgXITEhJikrLi4uFx8zODMsNygtLisBCgoKDg0OGxAQGywkICQsLCw0LCwsLCwsLCwsLC0sLCwsLywsLCwsLCwsLCwsLCwsLCwsLCwsLCwsLCwsLCwsLP/AABEIAKcBLgMBEQACEQEDEQH/xAAcAAACAwEBAQEAAAAAAAAAAAAAAwQFBgIHAQj/xABHEAABAwIDBQQGBwYFAQkAAAABAgMRACEEEjEFBkFRYRMicYEHMpGhwfAUI0JSYrHRM1OCkqLhFbLC0vFDFiQ0Y3Jzk6PD/8QAGgEAAgMBAQAAAAAAAAAAAAAAAAQCAwUBBv/EADkRAAIBAgQCBwYFBQEAAwAAAAABAgMRBBIhMUFRBRMiYXGxwTKBkaHR8BQVQlLhI2KywvFyM4KS/9oADAMBAAIRAxEAPwCsfBF+Fecjqetc7biM01NaFdSCkhpQQAb3qLkmShBq1z5kOtduiMk078DtKOdRl3FtN23PvZmYqN0W2bOlNxXVK5TUikIm8VdwuINrNY+EnhXdOJF34HJUa7oRbaO0EyOHzNRdrEo3uh6MOpZvAP6VBzUEXKlKo9ROMQAqE6fM1OnJtXZVWgoyshIqbK4oYhAJqDk0i6FJSY5SSKrUhp02fWWxeuykyuNKLbEqSZNWKSsLyhJNn3DKykTeK5NXWhynLK9S/wACnP37JIED/jyFI1Hk7O5o0+32iw2bsvKApRObiZ1/tVFWvm0WxxLL4jdotJWYInwqNKTjqicYpxsxWHwKYIUR8PDxjjUp1XdNBay2K7aSUNoJTcqkDp1q+i5TlrwI1bRi7IoUYcnTj+tPuaRmqm2OTg1iDlN9OtQdSL4lkaUlwBzDKBEz7DUVNNFrg4s7cZBAIvPwrik1odnCMrPmNSghF4ge+oNpy0GErQ1Iq35F6sUbPQqlJ21FTmNWbCz7TsduMHNHhpXFNWuclSlmsMCCnS5Fv71G6l4E8jhqtz52q7gzfWi0FqjsOsldPiOZEC3GqZTux+GGtHQaywJ0H6VGVV2OxwiT2HFhMAQLcqh1rvdFqw0bWZJZaERVUpu9yzqoxVkVTgkU1F2FKsMzPrWzyqCPOh1kmRdBtKxO+jhMJgkRHQVVnb7RaoqLUdwcKEpIiDpxm1cWdu52TgkyAlIJNrzrV7dkUQjmbPi0mbcNaLomr30HNJGhqDbWpNwvocnZ5vHKfHpU1XWgrLCyTZFaYJkQQZAFuN6ulNLUWjB7NcicjZhAIUO8dOUdeXjVDr3d1sMRw+lmTmcBlJBEg8LWNUSrZkXwpKLfJiMRhsq4JjTvDXyqyM80dCMoLNfbvPmJwzV1TbMQrSedEKlTawSp03qQcSlIPd0jUm8cbVfBya1FamVPskZ5IBsZqxO61Iey9D6HJ1qDjbYajWzqzPortyMY2YwmOtQWrLajUY6ilKMz8KuW1jPlfNcC8qRc20oyxOOpJvc2GGUUtgqkm2vwrJnaUtDUS01Es4pZUSpMJnhM1OUIqOj1OK97NFk4nw89aWQJlQ9hgtSUgSJMgHnTUZuKciU1FrU+KwIbOZJIi8a13rXNWZBQUdULex6gQ2QJBmeU8B1qUaUWsyIupaVuJw6+lViJkj3XgeNdUHHVEnJS0ZLOETIIAg6DpFVdZLVE8qImPZLiTHdSkcoB8qtpyUXzbITTktNEVrmzSONXqsiqVCb4kvBYMJ9bT3+VVVKubYsp0cm5IfQLKNx438PCqlJ7IYUMz1IaViZqbbtYnGgk8x9di5Arib2LVSSdyMFCpWJ7EhmoM4ddpe9GXQgpdqw5twVBpk7pkTDpk6TTEnZCEW5MlNrCTEmB8arazK5NNRdjt9+dDeoxhbc7OemhXYgnjc8+dMxsKzvsRlP/ADxruUvpux39JJFzUcpeo6HKHIrjVyyKsPRiiKjkCVmS0Y0xIN9ajkV7FMouw8bQSSCSAfm1R6l2sitzgt2cuY8KVI8xz5R76kqTSsyvrU32Srxb5JiSQPn58KapwtqJVql3ZM6axZHmIM+7zrjppnY1mj4tcmI6AV1Kx1vM7WI2Wp3KcrvYf2UDx+NVuV2NwpZUfextA1NczXOvs+JKDBShWYAzYa69KhmUpKxKSag7kJts61e5CcYvckYlBCQqAJJGl7VXBptotqJpKSJ+ztpLjnynpNUVaMbl1KbktTvD49wrk3SToNOtcnSgo2W52M5t9xcOvgmSTli/6RzpWMWtFuWpZUR8FtBsSCTyEDS1TnSm9iMnfYOzCrzppXM2XQtynCsGgmZgj8zx61JVZJWOOnd3FP7FIghVo4D3+NSjib6WKFBPZ2PmHQojLeNNCKJNLUuW1iTiCq4AJTHj41XG273JLfUqnTAva+lWrVjCjocu4rhwoUXuTyJrUirck6n55VZYIxsc56LE7n0OTXLWAR2ZJNWXRVK59zFPGiyZUpSvYcy5mVpNRkrInYmlwDQVVZsl7IrtCkdD0FTspMWk3FATmJJHCu7KyK203dkd98cKtjBlNSquApbwNdytEqbjMivGTXUNpWZyBQWDGhUWDY0gDWuEcw9DWnEVDMdcW9iU9hQoCIFq5Cq1uUVsPfYhrZKf7VepZhNwybiMt6suUKN2MQ2OPsqDlyLI0kvaGOMmx+R4nhUVJaosUHdMjrFSUicqSvc6SaGQi76MksKFpqmTfAdjTT3RIx2LsIvaB0rlKBVX3sRmkOGIAtfhVjlFEFSky6awa3UAKgJH9vfSjqxhK6LJwW0iXgNjoTe+ulV1MRKRB2jpElIwYKbJCag6jT1YOWVlJtTDuNmeB5aW401SnCWhxtt3RUrc5Wq/xLIwvaxLbxUADWqHG7uPRikhqHuIk1G3M5KPItsNjhoTS8oPgUzot7E7Duogzx41XJSFpwnfQU48lBIkkGpJOSJxg5q9ilxnZmTpHCmIZthxJoqktySSQEi8kgD2mmL20W51uyu9jI7Y3rSh5KWu8hKiHCAO9FoTP58a06GBcqbctG9jExHS6hVShqk9e/wNLgcSl1AWgyk8f15Vn1ISpvLLc2aVWFWKnB3TJeSKruWnzPeu2K5sUs9KlYoTa3OmnI0FcavuWpjEue2o2J2uOViOHDlQoCdSdnYiOOHSrkkJSnLY5SyTpXXNIlCi5ao5cYI1rilmLsnV7iimulmdBFcLFUR22YrjVzrktz6oya7siq6kxzarRUJIvpysrD2VGq2iy92SMs3gfPGuJ8BerCzuV7jJT7aZUkxJrIScKdbXjjpVU+BdT1TfEa1hypNhN5PXpzrkppPUioNrREXEJlUxFTjsTU23ax23hwoXt4VFzaLI07iIoGIoY0oAyb1x3sSyosm8UCNBVDi7nciGNYspuDblXHBPchKC4kxe8LbQl5aED8SgL9OdQWGnN2gmxStCnFXlK3iWbGLQ4ISsEkA2M2OhtwqlwlHdFWz5lfi0LMgSZtrYeFXRy7jKa3KbF4BQBJERV8aiLoNNFflNW3LExrTpHGotJkrnSXiSK5lViDmWCcWQBfSqXC5LKmKfxxULxUlTSOxikQFuzarUjrYnFuAtqSQCD3YPHMQPjU4JqaaK6qTg0+OnxMbvHs5lL6AhsJChKgCYmFcJtoNK1cLWqOm7v70MHH4ajCvFRjZPf5mk2dhW21q7NAQFJTpyBV/Y+dZ9Wc5xWZ3sbGHo06U3kVrpepYhdUWGWzpImgrb1JRQDy8ahdncqPv0cAeVcztnErIStIB6damtUclJpiEib1bsIT7TOuy50ZiHV8Wct2NckXUL3sODgiNars73HWtLHzs0z+tSzOws6aUhakCppspnvYEpFcZ2ErMlIwRJGnOq3USLsj4C3GgDa96kndakbWegxCTxtUC9yGspN40iotoi9RLjB5VapoVlBrcOxKSJtI91GZMFdWJKmIkJk2M6VWpX3Jyb2iRnZm4vxFWK1tCOZt6nQZMWqDlqNxaUTgYY8taHIFIlsbPkxVbqEnJJHWIwgBtcVxSOqZ8Q0RahsMx4xvBjlPYhxalZu8QnkEgnKB0j8zXqsNTVOmopf9PGYqq6tWUm+Py4Cdl7Rcw7gcaUUqHsI4gjiDyqdWlCrHLNXRXSqypyzRep7/u7tIPsIeSe6tM/+k6KHiDI8q8hXounUcHwPURqQqwjOPEnu4VOpufGq02SVSRVY7BxPd1vVkZDEKiKpeGq5M660UK7I1K526eqATXNC1MUoGpHbnBFdC5C2kcqAo6Z0f50xVtLtSsuT8ijESywu+a80Zvb5BdaAJMzwImyrj20/hrqEjKxzUqsEvvcv0vguAA3yKJHEXRFvM0k4tR15/U1VUjKoknwfoSgTVZcPbE8agzqQ9sRxqLO5dCapxOtVWYZbEZZBqaItC2wmLa1JuRWqEdxmICuItzog1zF6yltYr3RVyZykmkLbUaGkNKRJBJ8KhsdbTH5Bzio5iqVLMtBqUiBfSo3ZHq0rCisjifKpWRJt30HtAHj1qEmzsY2ZZQgpAP96ovJO5Jp3OQ8lIt/xXbNskonYeSrxrlmiLiSENhafD31HM4sqmrbldiAePnemYWFpnWz2u9fSK5VlpoFJNsktoE8qqZe5PYtfo4ULi0VTdrYqc2tELIRpED59td1OqTRlt4N78JhzBX2ix/024N/xK0T+fStDD4GtV1tZc2KV8dCnpe75I853h31xGJJAhls/YbJ0/ErU+4dK2sP0fSpa7vmzJrY+tUVr2XcZmnhIKAPU/Q5tElDzBvlKXEjoqygOkhP81YPTFO0oz56Gx0ZU0lB+J6UlExWKmaeYf2PnXSGciO4dM3ETbSi9ie6IuI2Yn7PvqWd8SUJOJCVgIrucZVQjO4SpqZLrEKRhL6VJzJqV9SNj8BdsG4UuP6HD8KnTqaSa5eqK6jTcV3+jMlvHhMuJZGWSVxpdQy2nmb/ADNaeFnelLw9TLxkUq8Od/Qvvo8dirgoECNLpzf6aRze0vvc1E1eD+9r+hILVQuM2OUpiu3ObH29cOgJo0A6ymhNFdS4hCoqTRLNYeMUrSoZERbTGtKB+zXJXXE5FRR8GHB50Z2jlk3oLCCBBqV+INHBBFdIpnaRNc2OON3cnsLTlynrVMk73LbaWRjt9H8SkANhKWs6RnSoZiqxSCDECeU6a8K1MBGi32t7bGP0lUxCVoK0brW+t+BbbLxLqk/WpCViJymQeo5frNLVoQT7D0H8POpKP9RWfcWAWapsMoc2qoNHSywWIOlUziVzSJD2GUTpI+dOdEZpITlqxbTJSYIgda7KV0Sh3Flh0J4mQPdVLbOSutjO7f38wmECkJUXnPuIMgHkpeg00uelP4fo6tW1asub+ghWxtOG+r7jy/eHfXE4qQVdm39xuRI/ErVX5dK3MPgKVHW13zZl1sZUq6bLkjNU8KH0CaALLG7AxLLSXnWVttqVlSViCTBPqnvaA3iLVTDEUpzyRldlkqU4xzNaFZVxWa30XY3s9oNjg6FNH+ISn+pKaQ6Tp58PLu1GsHPLVR7unB8ZrymVm51lnqOaEa1Nd5yTvsdqSOEV2xBNkVzXhUWXx2EutC3zFcZJSFjCpMzJoTByYrENJGgqSZbTb4mZ3rxDiCyG23VEFSx2QBPdSQREybK5cadwkIyUszS4alGKquLjZN8dDz/bO2HHH2z2T2ZDhMLQQsnKiExOvwIrYo0IxpvtKzXB6bsyK2JlOonZ6Plrsi72DjnVKw6VtYhLeYXUyrJKm1pGUgaEqnhSmIpQSm1KN/HXdMdw1eeaGZSt4abNG0ewo0islTN1SI30M8qnnRK6JDezedQdXkc6xIb/AIZAmo9aR65XsL+hzpXc51yRQspJ1pyTscjdklogWPwqt34HbDU4pIkRUXBsInTWMrjpk9D444lRBiupNaHHYQ4dJHhU0VjG1iI+RXGmSshigk6WqKutzpmt5FpLMTcPgeYcifZ8a0MKmp3/ALfQycbJOnb+71L3ZrYV6pBhtuRxBObXjSdVtb836DtKUXtyXqTRhqqzF9z6hmTQ5BclYZEHj0quT0K5O6L5s/VydRwpb9Qm/bsZ7efbYYYW8UZgiIAtJUQBfzF6bwuHdWooXtc7WqKhTdTex5Ftve7E4mUleRs/YRIBH4jqrzt0r0tDA0aOqV3zZ5/EY6rW0bsuSKCnBMKAPTt1/RC88ErxLqWkEA5UQpZB/F6o/qrIr9KxjpTV337fXyG44V2vNnpeyNycLg/2LIzfvFd5f8x08BArIrYqrW9t+7gO0Y04+yhm8+wk4zCusGxUnunksXQfCQPKajh6vVVVNcPLiTrLPBxPzK80UKUlQIUklJB1BBgg+devTTV0YjVi53HXG0MJ1fbT/MoJ+NL4yOahNdzLaMstRPvP0sGinjXkLZTazqQtR60KSZJI+ESK69SS0FFmoSJZ7n06XiuZlYOJylHSpJ3OuR2nCToKkyLq2K/HbPzYlsRYMu+9bEEdRlNSjK1NvvXk/qVdapTWvB+hhN50q+n4a0rGLix9YdhhyCBPU+cjqdLD2/Dz5Zf9pC85/wBWLf7vRF1hir6FhlDlhef2lNp/JVJzS6+a/wDXkx+Mv6UH/wCfQsQlc6TS142HFJkpIFiRUGDbYIcAN9K40wabRyvFJiLV1Re51Qd7kRxyRaLHmKmlYtSsY9LprTyosTOw4YiuWRK5wHQV5AQVxmy8YmJ9tds1HNwK+sjnyX1te3cT2cErU2ql1FwJD2VZLQDUGswI4xThXHSpQWU4KCTU7gNQaizpndvPpLKYIntEqIPA9qm/vjwp7Dxam/D0MnGSi6atz/2RodkYwK7MJInsgCOIy5dfaaRrQau3z+o3RnF2S5fQvUoBHlSl2XNsUysA8KlJNg0yHt/eNWFZLiGi6QbAAwmxJUs8EiPy8auw2FVapllK33su8Uxc3RpuSTf3u+4wGIXtfF94qdCVXACw2iDp3ZEjxmtmP4Ghppdd12Y3U42r2rO3wMtjkugrS4slSF5FJKyTIzSRzAKdeorQpuDs4rdX2EaimrqT2dtxWGwLjgUW21rCYzZUk5ZmJgW0PsqUqkIWUmlfmRjTnK7im7G33W3MZdwa8SsrU5lXkbWC2gEJlKioXUm4MggajhWVisfOnWVNWtpqtX/DH8Pg4zpObvfv0X8mArYM0/SHo5xh/wAOwuYiezixmwJCfOAK8ljnFYia7zZoQcqSZrBiOIvS9g6vgRy9J0jyqKd2WqFlueK+mPdUtPfTGwezdP1kD1HOfgqJ8Z5ivR9G4jNHq5brbw/gzMVSyvMuJkNyMOtzaGESgZldu0qOiFBSj4BIJ8qer26qSfJi9P2kfqR7BA868xLCo041WRVYI0rLDtFyrCjh1DiKq6uSJqomR1qJNVvvJ7DsOjoSanC3IjJ944G8RfwqalrYjwBzFRKTa9645K5xU76lDidtpRiVBUgBlsAhKj6y3ZkgED1RrVyi5Ulbm/JfU4oRVR35L1MFvHtVP03DrEd3GFcm1uwww1i3qmtPDU31Ek/2f7SKKtutT/u9EWDG2kJwbQFh2bJIUDKVIyGeVyLjnfiaXlQlKvK/N/B3GYyiqS14I0ZxxANhNIZDQIa8Uo/8VYoIlmYlWINSyokpMQt6pKJ3MLLw5GpZWdzIpgKauMWGJFcOlE1gEDEdrBzQHJzK/eBJ46ZZEaRTjqy6rJw22XK5kKhD8R1nHfd87eXuNuziCQQayZQs7muzgYQ6wY513rFsRuMbYEVxyZxgrCnhejOccrDBg9Z5HTp+VR6w5mMJt/YSUNtqzO3CCe+opIK2QbGYIze4GtnD4lyk1ZceHczExOGioRd3w46bx+ppN39mNsKbWgrOZCknMsqH2SIBsPV4Uhia0qilGVtHyHqGHhTcXFvVcy9cVOh/vSaHUKU3NSvYlc4xGBzoWg6KSUn+IR8alGplkpLgQqJTi4virELc5RXhGbd5KezI6tko/wBNW41KNaXfr8dRbB1L0I34afDQyeL9HD6nlkuNoQpaiPXKgkkkWygT51pQ6WpKCSTbS7jJl0XOc28ys33/AH8za7t7tN4RlxCFKUVSVKMXOWAABoNbX1NZWJxkq805aWNCjh44eDjF3uQu3Dewe0kj/uwQPFcIH+amFTz4+391/hqJutlwi8Leh5xuxsb6Q1jVR+ywxcHRSVoVb+FKx51uYit1coLnK3y/4ZNKGZS7kejeibGleC7P904pPkrvD3qVWF0vTUa+bmv4Nfo6d6VuTPRMO7A5nlxrNiXzjdkxhwq4U1TVyicUuJZM4YLEKSCDEggEWvoa0aNISqyRnfR3gkS8oJTISwJyibIPHwIrTdHMhTMbF1rpS9ShYnGZSbc2m3hmluvHIhIkmCT4ADU0jKi5SyoYTSV2yl3X3oYx7IcasRZaD6yD16HgdDfkaXxOHlRlZltKamrouW0dAKRylsmT2Dauis1djOzCtRRYjmceJXbVSLgATzqqaGsO3xMth8MTiHzOgaR7EqV/+lSldU4rxfp6DMJLM34GH2+mcdhdCn6aoTa5S2wD5AiPEHz1MPph588nrIWqO9WP/r0RZFjPglAmyWnAkEesoBQnwB06yeANL5suIXivh9/e42ouVF+DLUFJAMm4n20rqnYcWqucFI6127JWBLE+PWhysdsDGCzKUmUyiMwBkpzCUyOovXZTaSfMiqkLtX1FuYBQPA+FCqIuSKNTEcKcUhnKMZOX7NcevENjOhxBVObRrmdQ7+lP2la1uPoY+eGa9/0/7GyYwh61lSmjVbJgwqo8Kqzog5IU5hlTapqaOqSOWwaG0DOsaCltxUmyFH2JNcptOaXeiqpK0G+5md3ukNpBQoFOXUAx9awLQT8mn8F7bd1x8pCOOl2Fpy/yiWeAzThxkUJWrUaEIckeEx5+Ipepbtu/D1RbCp7KfP0ZoU4FRklMUnnSGOsiuI1nZ6jwNRdREZVoriOxDSGUFbqktoSJKlEADgLmuRzTllirsoniYpXued7F3twmHcxKC7KDiFuNqCVmUrgkCE6BU1sV8DXqxhJR1ypPVcBGhjKMM8ZS0u2t+Jdsb94FxaUl7KCfWUhYHmSLeOlKvozExV8vzRasfQvZP5G0wGHQsWNo58OdIXsW1akkeUby4nLu/gkg3dXBH4Wy5PvyV6TDwvj6j5etjFqVX1EYj/Q0tlDWLU8ttIcyNwtaU2AXm1Nwc49lVdMOblBQTdrvT3EsGo2d3YjeiPFdlisTh80giZFweyUUyI5hZPlXelo56UKn3qv4LOj2lUlD70PYmGwRPwNYsImhOTTLDBM9FU5SQrVn4F1hURWxh0jPqyuZv0ajuYj/ANxA9jLf61pCxr1ioTWh1FDvA8lCUkzdShYEx9W4Zt4eGlZVRajCcuBj/RstP0LDiD+yNyDBAWSIJ19f39aVxy/qPxL6Hso1IeAP96zJMayNoZ/igGgM+6q3VSIfhW92IxG1FK0IT5GoSqtlkMLGO+pAceJ1X7qhe/EYULbIxT+1smIxSAZCnQVKBjKAywnKORJB8JnlWiqClThJvh8e1IoVRqUklx9EZbau0G14nCDNlSMUtRy/ZTDafD7JHlT9GlKNKpx7K9SipO84W07X0LTZ220lkISkEd9IhQEDMoAR4UrVwzVTM3yfyHKNbsZbcy22Q9mYZV95ps+1INK11lqyXJvzHaPapxfcvIs0BMRMEjWDal23cs1ODjcunDXlXclzuXmZLd5DbWJW42CFq9b6xZkKTmOYFUHvc61MTKc6SjLZdy52EMPRgqra38XyuaRlxaiTfzNZ7UUjUWhALRtV+ZDY4YU5FEi2Un3Go5+0rFNWSUWUP+Bs9pHZj9iTEqie3jnpFqe/E1Mt78f9TF6inntbh3/uNMzjyUpgDQdeHOazJQSbNSMbpMmfSO7rVdtQy6kLE7ZQHm2SFZlpJBCVZBEWKoiTP5TEibY0JOm6i2XfqUOrGNRU9bvu0LCQL26aVSW24Dtpvo+juTAlOU/xWJ99dop9YrfdhStGVmuBmN9schaAUKBSMkQRKj9Iw0+UAx5nkafwEJRlZrn/AIyE8W7x3+7o0GBfRkSoLTn7eIkSmXVogc4C/eaVnGWZq2mX0T9AzK2vP1JG1cctCFELBUlKiAZAMCRcC3jS9OClJJj6gknJI84wnpYUn1mCQeT2ntRrW9LoNPafy/kyH0onvBfH+DLb3b2vY5YzkpaSe42DYfiV95XXhwrSweBp4aOmre7++AjiMQ60r7LkZ6nRcKAPQNzvSUrCMBhxtTgSe6oLAIT90ggzF+OkDhWPjOilWqOpCVr8LcR+jjcsVGavYz28G0c+FwTQmG0Oq8M7ywB7ED205h6bjVqyfFr5RX1KKsk4QXc/N/Q9C9F+xMOrBBbrLTi1uLIUtpCiAISACRMSknzrE6WxdSOIywk1ZLZ+80MFh4yp5pJMq1JGC3hbKQENuKSAEiBDyckQNAFz7Kdpydfo931a9NfIWqR6vE9z9T21rEfJJ/WsaMhuVMmNPHnTNOQvKCRKD0JUeQJ9grRoVLMXqIofRyYbxPTFKT/K20K1esQvY1TroqmrWViUYMyG+m0HG0jsmVPSl3MBkEDKBPeWm9+HWs7NGT1dhjLJbIyXo32g6W2kOslLQaUELK2zKj2RggOZtATcDWKox2RNtS1vt8S2gpu2hsVvJHH2A1kymh9Qk+BR7z4nNh1pCikKGUqSopMHWDwkAjzow9R9ana9gqUuw7it33z9GbTJUEjKFKUSYGknjAgVHFSvUbsToQSitSWt4/IpcYUTMYXCIWl1wstrCn3swU2k5ghxSJEj1hl89ORGhOrODjBSatGPHa6v8NReFGEryaT1fnb0MftTZ7AewqkNIyrxTqSlLaYUlKgAIi4Eer7prUo1qrp1FKTuoLjzX3qK1KVNTg0lZyfA0ewtmMlqQy0frHQD2adA6sC8aQBWfia9VTs5PZcXyRo4ajScL5Vu+C5sl7Da+obSLBIKdYHcJT8KpxEv6jb46/HUuw6SppLhp8NCWRGo99VXL7HGPcQlCimTCCTbiBwqVNNySfMjK6i2zKbP2mkvCEkSpH2dJaIvyrTq0ZKnq+D494hRqxdRWXFeRqWcUtMx+VZrinuajinuR0lUGMvtuasduIwyPi8Q52SgYAym4B42qcIxzqxTVXZd+RRrP1mYrV+wUo3Nu/MU4vYsl+q3yEMtp3v+hv5lzg1/VohV8iZ9kGKSqLtvxHKa7C8EPS8ahYnYqMXi4xLfeAgL8Qfqra03CF6L05eojUklXjrz9C8Dx50jlQ9Yi7VCltZZUMy2021utMxVtBqM78k/JlGIhmhl5teaM3vFs/KmQpYIySJEGXWwCLTzPl0rSwlbM9UuPkzMxmHjFXTelv8AJFtgsPlazpWs5XVG6gfVfJvb8NKzqtzytLVecS+OFp5M+ujfykaDHpcUhXdUZSYFr2iBNqRpuKkvEdkllaXeeDV7c8SFABQAUAW+7ofQ4l9lku9mbjIVJ7wIuBfQmlcV1UoOlUllv32GcMqql1kI3t3XK/GOKK1ZgQZV3T9mSSRfqTV9NJRViibeZ3PYNytmvnBMdjiylJTOVLLSgkkkqExMgkzJ1ry+OrU/xEs9O7vvdo28NSl1UWp2XgjN+k/Zz7LmHxC3e1VJSFdklGUoIUgd3XVXsrQ6Kq06kZ0lG3vbvfRimOhKLjNyue07HWHkNuJHdWhKweEKAI/OsJrJJxfDQclUWW6ZauNZfVv5/rViqWFozze0fcQ26W1hIGYpIEqtJBAmJMUxTr2auVyyPZmM9CiXBgCpxeftXXFgnMVSDkVmUSZ/ZgjxrRxmJUauVcP+lFOHZubl97lSM8TcvhAptsg97ulUMuTlKYGYpgmSPunSdKrjO/xQSlZ2Rmtxl/UYcKQoJzamIsx0MwbHSrMZbPL74hSlKySNe44mITHLWs7cajGV7yKTesZWB2SWyvPookWyqkyAb/rV+GjHP2iupKq9EK3UVLEO5UqzCyCSIyIIklIveu4qMc/Z+9WTpdZbYuMTkIgEjwFKtF1POnqjE7D2u02z3i8QVvK7iU/bdWs3J607Xw8pVN1sl8EkFOraGi5+bPON5N5AnFIyIVDOJed76/XzOGBEdywg6gm8C87WHwd6Lu/ail4afMzqmJlGqm1tJv5mr2NtIpbMJUoF19RAElOZ1ZBHS4t585ysRQvLfhHyRrYbERjG7vq35v7ZZ7qhSkmJIDr1tLKdWU38CKWxdlJeEfJDdGS6tvvl5s0f+GSSVExoAPiTSec51/BFbtDCjIv1jYiNdbfGracu0iycrxdzO4NXfKjY9phzdJiC2J4RT849m3dLzFYyzS47x8jVOuE6qSD4Cs9LuHoxS2TM0drITZIJHzzFO9VJ7jTmiu2rtArQRoDAnjBIq6jTyyuUV5Xg14eZRfRiT66v/Dk+06U71iS2XtGa6LcvafsF9s/1E6nWOoBImkKvtM0qK7CJokCYMeFU6FhUY1r65Ci3JKXb5UydACPZTlNvqmr8UZ1WMeuTtwlyL5eYGCCDrpSCszR3EY5KsrZSJJcAA8EqVpIt3fdVlJK7vy+iF8RLLlSWt/qzPb8YvEFCYaSgJCcxSBJ7ySmb/fA91aXR1Okm7u97+WvyMbpGVbe2n86fMlsPPfRXFKQBIdKhF82ZROWLTM6agCqZU6fXJJ8reFkMxrVepbcf3X8bs3GJxTqmilt1tC4EZklQ84jw/WsiEIqd5Jtdw5Upv2oLXv8A+o8fc3IxXey9mspUUqSlYkEaetAgggi+hHhXql0lQ0vdX7voed/LK9nZJ24X+pSY/ZzrJyutqQTpmFjGsHQ+VOU60KivB3FKtGpSdppoi1YVBQB6x6J8KgYRxxeYS6qI0hKU39pPsrzXTLcq8Yrl5tm90W5Rot9/oeW4t8uOLWdVqKvNRJ+NeihFQio8lYw5yc5OXM/QB2UcMlDuGBMJQl5hMfWBKQntGhoHgBposCDBgjyPWqs3Go+LtLlfg+7yNvLOlrFeK5/z5lX6S0N4rZZdaWFhCkuphMHXIoG9iApUgiQUkUz0dmo4rLLS916lOK/qUcyX38C79FeJU7stlWaVN5myOACCco/lyVV0lDJiZd+vx/khh6ilBRZq8I2tV4THjz8KRTZfVlCOmpT7z7wfRsM7iFglKLZEmSSSEgTwEnU1fhqcq1RQTtcJqFKN2rmd9Fu8LT2GcQ2jsAh1xWX7IDq1rSEmALA5Y/COYp3pGEqVRObvdLXwVmVYVKpF5Y7M2I2iNJnrz6Vm9Yhv8O97Gb3j2upK3EttqWkspzERa7sgDjMj5NNUcrim3bX6FUqck3dX0KrcnaThZZSGlZQpvvymBLaUgR/FHnNX4tRzy111095VSjaKbWnM2q1GbwAOf9qzczHUklpqVW38QkJCVLykhZGgmE9R1pihdu9uRTVT4HG7uLSEqAWFwG9Y4tpPAeXlRiE7r3+Z2jByJmNxwIVoLHTlHzellG7Go0XFX1M1u7hWxhMPmRmUWWyZUsXKQTorrTeJqT66dnpd8uZXQwylSjfkuPcYbbODZcdwgDaUqVi8Slw3IUnt1ZUqnWAI10N9a1qNWcYVNdFCLX/5EJYaGeHfJr4M0Ox20IStpAul50AyrKkZyRMEXg6D3UhXlKTU5cUuWuhp4fDQs4pbN+7UkbCdW326EKVCXjxNytCFk+ZWarxCjPJKS3j5Nr0L8NShFzjbaXmk/UlI206VrQSe6EnXWenCLe2q3h4KKlzLoxg5uNtrC9o49YbJkm6Lak95OnWu0qcXO3j5HayUYXS5eZnVY9UrhCxdnVJtDcXtT3VKy1XHzEY1NX2X+nh3F4tZ4/nSasa9jOCabKNROMUcsAxJF45X+FTppZrlVdvJZffErUtO9oIdIHYRF4I0jXz8qZcqeR3j+oz+qquqmp/o27uRcbLeUG4zEwVSfFRPxpOtFOd7cvI0cM2qdr31fmTRiLcfbaqMgxmKxOMUl9EOAEhZFhIk6XNN9WnSfZ5GbJ/1o3lvcvsNtFVlGCSLz1FITpLY0Y6xQpeNhxom8KUqNZ7ik/6qnGHZlb71X0K6rWaHi/Jr1K/efGBQUcpSYZhM/wDncfZ4CeNqZwcGmv8A7f4iOOvZ3/t/y4lsw8hSXQoGSp28mAFE2A89eNKyzJxa5Ibp024yvzZKwu0EFCCBMpSZJ5gVXODUmu9l1PtQT5pHGKxqUrDoFgAlwRqjUK/gJJ8CrpXYRclkfu8eXv8AOxVVjkfWL3+HP3b+FzCekrHdpigkEENtpTbSVSo+4p9lbnRNPLQzc3/B53ped6+VcF/Jk60zLCgDcbobc7LZ2ObzZSBKRzLo7Mx4Qn21kY3D58VSlb7Wpp4Wolhqia29dDK7CaCsSyk3BdRPhmE+6a0cRLLSk+5+Qlh4Z6sY82j9IYfbKOAF7RI/SvDuDPSTwsuLM1vE3DeIUwQUvoWl9kZSV5kkdq1aA8OP3wL3ANP4aqs0VPeLVny7n3eXgLV8HKzcVe+69V3+ZnPQztEhvEMFwo7yVgWvmBSv/Kn20903T7UJrvX38RTo3XNHLe2p6JhrWDsQeBj2idawrGvPXeJW71bMRiMI+2Vm6FKEkeunvJNuEimcJUdKtGS5+YtiYOdJxaM96ItmIGCLpMKccVxtlQAkAjnOY+Yp7piWauo8l5ivR14020tzdpYQIEk8yDHwrJyjznN/f8mf248oB/s2luKGQIPaR3gkEJ9Xmr+qnKNODy5pW3F5zqK9kik3Mx6xhEdowoAuNXzHRKmu8ByISSeV+tN4ylDrXaXB+otQlVcFppdehvlrSTOUg+dZJoKMkrXKLe7HoBRnb7TK29YNhRugkRPE5fzpvCpu9nbVce8Vq07a2b3Im6WJQoLhJalDJOZkJvkg+Og9tdxiatd31fG/Eswye6i1t3EvbOKShh9V5S04bJjRCjS9COarFc2vMcrKSpSfJMgNY9stIRnS2hKEpnuhSoSB3byB11PCLGrZQmpt2u7v7+/fyOUrZUk9PH7+Pw5mIxGKSo4FKV2Tin72hILyiI14EHSL+zWjFpVW1+iP+IhJxcqVv3y/yL/ZmLSntUhaMvbLglWvqnje86ms+tGTyuz2XA18O4LMr/qZxgMaO1xBAJkoV3SLEoCb2/DUqkHkhfv87+pKlbrJ25p/K3oKw2LHbrlJJI0nSI4V2cX1SOU//mkd7X2gkMzlUVzpwtJmfKuUKbdTfQlipZae33uUWI2isqfHYKA+rggnUAAAyKejSiowedcRGVWpmqRyPhqXKsUpVwm3CxmKSUUtGzWzN6pGZO8LX3/6VfpWj+CqcvIyfzWh+75MjY3eJEJykqIM6GNDGvUiraWClrm0F6/StOyya6+jI6N4oWFZTZvJ5zPPSrHguza/G5RHpVKalb9NiXszeNCUwolOkWJmABw6iqa2Ck5XWoxhelKUYWlp/wARNG87X3z/ACq/SqfwFXl5DP5th/3fJ/QgHbjJcbUfspicmhkTw8av/CVVGSXF8xN4/DupGT4LkWTG9DICRmIgAeqrh5UtLAVW3p5DkOlcMopX+TKbbm8JU6hTSgUpSdU2lVjIIvaI8TTuGweWDVRat8+RmY7pHNVjKk7pLiuL8SnxW0XHCSoi4AMJSmyTI9UDiachRhDbzb8zOqYipUbcn8ktvBD2duPJBAUO8STKEm51i1qrlhKUmm1t3sthj60U0nv3LiaTYO8jSGUJdX30iPVJgCydBBtFZuKwNSdVuC0febGC6SowoRjUlqu5+7hyLMb3Yb7/AP8AWr/bS35dX5fNfUb/ADXC/u+T+h5/tJwKdWpJlJUcutk/ZF+QgeVegoxcYJPf14nlsRJSqycdr6eHD5EarCkKAGNvEBQBsoAKHMAgj3gVFxTab4ElJpNLiT928UhrEtuOGEpJJME/ZMWHWKoxlOVSjKMd39RnA1IU68ZT2X0N+rftgXDqj0CDPvAFYK6KrP8AT8z0EulMJbe/uZCf9JRH7NCj1WUp9wBpiPQr/VL4a/QUn0xT/RD46fUot19vpYxrjyyAhwLzZQogZiFCARNiANKdxmFlVw6hHdW37tBDCYiFPEOctnfa/HXxN0j0hYUf9U//ABr/ANtY35Vif2/NGu8fhP3fJ/QVjd/8MptaQ5coUkDs18QQOFSp9F4hTTceK4ohPHYVxaUuHJ/Qqtyt8GMNhUNOLhQUsxkUdVEi4FM4/AV61dzgtNOKFsDi8PToqM3Z68GXo9IeE/en+Rf+2k/yrE/t+a+o3+Pwn7vk/oV2I9ILB7UAqIU4lQGUwoANg66Dun51Yj0ZX7Oi2fHx+otLG4ftWb35eBX7K30Zbw5QSrP2YSO6dQDYRaNNaurdH1p1VJbX5kKOMoRpNPe3IvVekPDfvT/I5+lJflWI/b80O/mGE/d8n9Ci2zv6guSgdqMsEkEXIWON+I99OUOip5e07a+PIWr9JUVLsK6t4cxOzN9Gs3fT2YyATBMlISAIT4E1Kt0ZUy9l31+pLD9KUs3b008eQnevepDrJQ0vMVGFApUO7zBNhoB51LBYCdOpmqLbbVbnMf0jSnRyUne++j2M/wD9psRlSkKSAkBI7iSYAgSVA0/+BotttPXvZmrpLEKKimlbuXqitGJVCBNkElNhYkyeF7jjTOSOveK9ZLTu2JuD28+1myL9ZRUZSk3OpFreVU1MJSqWzLbQYpY+vSvle7vstyZsbbpD6nHVQFgZiE65RCbAVTiMInSUILbYZwePca7qVXo99OWxatbxNBwqzqvP2TzJ5TypSWCqOGWxoQ6SoKo5OT+Hf4XDaO8bKkgAzrPdOmVQGo5kUUcDVi9fvVHcR0ph5RtF393c/UUveNuXLmFFv7OuWJ/KprBVLR7rkH0pRcp97jw5WuSWN52solV4E906x4VXLAVLuy+YxDpegoq74cmYets8o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H//2Q=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9" descr="data:image/jpeg;base64,/9j/4AAQSkZJRgABAQAAAQABAAD/2wCEAAkGBxQTEhUUExQVFRUXFxgXGBgWFRcdFxcaFxoXHBcXFxocHCggHRolHBgXITEhJikrLi4uFx8zODMsNygtLisBCgoKDg0OGxAQGywkICQsLCw0LCwsLCwsLCwsLC0sLCwsLywsLCwsLCwsLCwsLCwsLCwsLCwsLCwsLCwsLCwsLP/AABEIAKcBLgMBEQACEQEDEQH/xAAcAAACAwEBAQEAAAAAAAAAAAAAAwQFBgIHAQj/xABHEAABAwIDBQQGBwYFAQkAAAABAgMRACEEEjEFBkFRYRMicYEHMpGhwfAUI0JSYrHRM1OCkqLhFbLC0vFDFiQ0Y3Jzk6PD/8QAGgEAAgMBAQAAAAAAAAAAAAAAAAQCAwUBBv/EADkRAAIBAgQCBwYFBQEAAwAAAAABAgMRBBIhMUFRBRMiYXGxwTKBkaHR8BQVQlLhI2KywvFyM4KS/9oADAMBAAIRAxEAPwCsfBF+Fecjqetc7biM01NaFdSCkhpQQAb3qLkmShBq1z5kOtduiMk078DtKOdRl3FtN23PvZmYqN0W2bOlNxXVK5TUikIm8VdwuINrNY+EnhXdOJF34HJUa7oRbaO0EyOHzNRdrEo3uh6MOpZvAP6VBzUEXKlKo9ROMQAqE6fM1OnJtXZVWgoyshIqbK4oYhAJqDk0i6FJSY5SSKrUhp02fWWxeuykyuNKLbEqSZNWKSsLyhJNn3DKykTeK5NXWhynLK9S/wACnP37JIED/jyFI1Hk7O5o0+32iw2bsvKApRObiZ1/tVFWvm0WxxLL4jdotJWYInwqNKTjqicYpxsxWHwKYIUR8PDxjjUp1XdNBay2K7aSUNoJTcqkDp1q+i5TlrwI1bRi7IoUYcnTj+tPuaRmqm2OTg1iDlN9OtQdSL4lkaUlwBzDKBEz7DUVNNFrg4s7cZBAIvPwrik1odnCMrPmNSghF4ge+oNpy0GErQ1Iq35F6sUbPQqlJ21FTmNWbCz7TsduMHNHhpXFNWuclSlmsMCCnS5Fv71G6l4E8jhqtz52q7gzfWi0FqjsOsldPiOZEC3GqZTux+GGtHQaywJ0H6VGVV2OxwiT2HFhMAQLcqh1rvdFqw0bWZJZaERVUpu9yzqoxVkVTgkU1F2FKsMzPrWzyqCPOh1kmRdBtKxO+jhMJgkRHQVVnb7RaoqLUdwcKEpIiDpxm1cWdu52TgkyAlIJNrzrV7dkUQjmbPi0mbcNaLomr30HNJGhqDbWpNwvocnZ5vHKfHpU1XWgrLCyTZFaYJkQQZAFuN6ulNLUWjB7NcicjZhAIUO8dOUdeXjVDr3d1sMRw+lmTmcBlJBEg8LWNUSrZkXwpKLfJiMRhsq4JjTvDXyqyM80dCMoLNfbvPmJwzV1TbMQrSedEKlTawSp03qQcSlIPd0jUm8cbVfBya1FamVPskZ5IBsZqxO61Iey9D6HJ1qDjbYajWzqzPortyMY2YwmOtQWrLajUY6ilKMz8KuW1jPlfNcC8qRc20oyxOOpJvc2GGUUtgqkm2vwrJnaUtDUS01Es4pZUSpMJnhM1OUIqOj1OK97NFk4nw89aWQJlQ9hgtSUgSJMgHnTUZuKciU1FrU+KwIbOZJIi8a13rXNWZBQUdULex6gQ2QJBmeU8B1qUaUWsyIupaVuJw6+lViJkj3XgeNdUHHVEnJS0ZLOETIIAg6DpFVdZLVE8qImPZLiTHdSkcoB8qtpyUXzbITTktNEVrmzSONXqsiqVCb4kvBYMJ9bT3+VVVKubYsp0cm5IfQLKNx438PCqlJ7IYUMz1IaViZqbbtYnGgk8x9di5Arib2LVSSdyMFCpWJ7EhmoM4ddpe9GXQgpdqw5twVBpk7pkTDpk6TTEnZCEW5MlNrCTEmB8arazK5NNRdjt9+dDeoxhbc7OemhXYgnjc8+dMxsKzvsRlP/ADxruUvpux39JJFzUcpeo6HKHIrjVyyKsPRiiKjkCVmS0Y0xIN9ajkV7FMouw8bQSSCSAfm1R6l2sitzgt2cuY8KVI8xz5R76kqTSsyvrU32Srxb5JiSQPn58KapwtqJVql3ZM6axZHmIM+7zrjppnY1mj4tcmI6AV1Kx1vM7WI2Wp3KcrvYf2UDx+NVuV2NwpZUfextA1NczXOvs+JKDBShWYAzYa69KhmUpKxKSag7kJts61e5CcYvckYlBCQqAJJGl7VXBptotqJpKSJ+ztpLjnynpNUVaMbl1KbktTvD49wrk3SToNOtcnSgo2W52M5t9xcOvgmSTli/6RzpWMWtFuWpZUR8FtBsSCTyEDS1TnSm9iMnfYOzCrzppXM2XQtynCsGgmZgj8zx61JVZJWOOnd3FP7FIghVo4D3+NSjib6WKFBPZ2PmHQojLeNNCKJNLUuW1iTiCq4AJTHj41XG273JLfUqnTAva+lWrVjCjocu4rhwoUXuTyJrUirck6n55VZYIxsc56LE7n0OTXLWAR2ZJNWXRVK59zFPGiyZUpSvYcy5mVpNRkrInYmlwDQVVZsl7IrtCkdD0FTspMWk3FATmJJHCu7KyK203dkd98cKtjBlNSquApbwNdytEqbjMivGTXUNpWZyBQWDGhUWDY0gDWuEcw9DWnEVDMdcW9iU9hQoCIFq5Cq1uUVsPfYhrZKf7VepZhNwybiMt6suUKN2MQ2OPsqDlyLI0kvaGOMmx+R4nhUVJaosUHdMjrFSUicqSvc6SaGQi76MksKFpqmTfAdjTT3RIx2LsIvaB0rlKBVX3sRmkOGIAtfhVjlFEFSky6awa3UAKgJH9vfSjqxhK6LJwW0iXgNjoTe+ulV1MRKRB2jpElIwYKbJCag6jT1YOWVlJtTDuNmeB5aW401SnCWhxtt3RUrc5Wq/xLIwvaxLbxUADWqHG7uPRikhqHuIk1G3M5KPItsNjhoTS8oPgUzot7E7Duogzx41XJSFpwnfQU48lBIkkGpJOSJxg5q9ilxnZmTpHCmIZthxJoqktySSQEi8kgD2mmL20W51uyu9jI7Y3rSh5KWu8hKiHCAO9FoTP58a06GBcqbctG9jExHS6hVShqk9e/wNLgcSl1AWgyk8f15Vn1ISpvLLc2aVWFWKnB3TJeSKruWnzPeu2K5sUs9KlYoTa3OmnI0FcavuWpjEue2o2J2uOViOHDlQoCdSdnYiOOHSrkkJSnLY5SyTpXXNIlCi5ao5cYI1rilmLsnV7iimulmdBFcLFUR22YrjVzrktz6oya7siq6kxzarRUJIvpysrD2VGq2iy92SMs3gfPGuJ8BerCzuV7jJT7aZUkxJrIScKdbXjjpVU+BdT1TfEa1hypNhN5PXpzrkppPUioNrREXEJlUxFTjsTU23ax23hwoXt4VFzaLI07iIoGIoY0oAyb1x3sSyosm8UCNBVDi7nciGNYspuDblXHBPchKC4kxe8LbQl5aED8SgL9OdQWGnN2gmxStCnFXlK3iWbGLQ4ISsEkA2M2OhtwqlwlHdFWz5lfi0LMgSZtrYeFXRy7jKa3KbF4BQBJERV8aiLoNNFflNW3LExrTpHGotJkrnSXiSK5lViDmWCcWQBfSqXC5LKmKfxxULxUlTSOxikQFuzarUjrYnFuAtqSQCD3YPHMQPjU4JqaaK6qTg0+OnxMbvHs5lL6AhsJChKgCYmFcJtoNK1cLWqOm7v70MHH4ajCvFRjZPf5mk2dhW21q7NAQFJTpyBV/Y+dZ9Wc5xWZ3sbGHo06U3kVrpepYhdUWGWzpImgrb1JRQDy8ahdncqPv0cAeVcztnErIStIB6damtUclJpiEib1bsIT7TOuy50ZiHV8Wct2NckXUL3sODgiNars73HWtLHzs0z+tSzOws6aUhakCppspnvYEpFcZ2ErMlIwRJGnOq3USLsj4C3GgDa96kndakbWegxCTxtUC9yGspN40iotoi9RLjB5VapoVlBrcOxKSJtI91GZMFdWJKmIkJk2M6VWpX3Jyb2iRnZm4vxFWK1tCOZt6nQZMWqDlqNxaUTgYY8taHIFIlsbPkxVbqEnJJHWIwgBtcVxSOqZ8Q0RahsMx4xvBjlPYhxalZu8QnkEgnKB0j8zXqsNTVOmopf9PGYqq6tWUm+Py4Cdl7Rcw7gcaUUqHsI4gjiDyqdWlCrHLNXRXSqypyzRep7/u7tIPsIeSe6tM/+k6KHiDI8q8hXounUcHwPURqQqwjOPEnu4VOpufGq02SVSRVY7BxPd1vVkZDEKiKpeGq5M660UK7I1K526eqATXNC1MUoGpHbnBFdC5C2kcqAo6Z0f50xVtLtSsuT8ijESywu+a80Zvb5BdaAJMzwImyrj20/hrqEjKxzUqsEvvcv0vguAA3yKJHEXRFvM0k4tR15/U1VUjKoknwfoSgTVZcPbE8agzqQ9sRxqLO5dCapxOtVWYZbEZZBqaItC2wmLa1JuRWqEdxmICuItzog1zF6yltYr3RVyZykmkLbUaGkNKRJBJ8KhsdbTH5Bzio5iqVLMtBqUiBfSo3ZHq0rCisjifKpWRJt30HtAHj1qEmzsY2ZZQgpAP96ovJO5Jp3OQ8lIt/xXbNskonYeSrxrlmiLiSENhafD31HM4sqmrbldiAePnemYWFpnWz2u9fSK5VlpoFJNsktoE8qqZe5PYtfo4ULi0VTdrYqc2tELIRpED59td1OqTRlt4N78JhzBX2ix/024N/xK0T+fStDD4GtV1tZc2KV8dCnpe75I853h31xGJJAhls/YbJ0/ErU+4dK2sP0fSpa7vmzJrY+tUVr2XcZmnhIKAPU/Q5tElDzBvlKXEjoqygOkhP81YPTFO0oz56Gx0ZU0lB+J6UlExWKmaeYf2PnXSGciO4dM3ETbSi9ie6IuI2Yn7PvqWd8SUJOJCVgIrucZVQjO4SpqZLrEKRhL6VJzJqV9SNj8BdsG4UuP6HD8KnTqaSa5eqK6jTcV3+jMlvHhMuJZGWSVxpdQy2nmb/ADNaeFnelLw9TLxkUq8Od/Qvvo8dirgoECNLpzf6aRze0vvc1E1eD+9r+hILVQuM2OUpiu3ObH29cOgJo0A6ymhNFdS4hCoqTRLNYeMUrSoZERbTGtKB+zXJXXE5FRR8GHB50Z2jlk3oLCCBBqV+INHBBFdIpnaRNc2OON3cnsLTlynrVMk73LbaWRjt9H8SkANhKWs6RnSoZiqxSCDECeU6a8K1MBGi32t7bGP0lUxCVoK0brW+t+BbbLxLqk/WpCViJymQeo5frNLVoQT7D0H8POpKP9RWfcWAWapsMoc2qoNHSywWIOlUziVzSJD2GUTpI+dOdEZpITlqxbTJSYIgda7KV0Sh3Flh0J4mQPdVLbOSutjO7f38wmECkJUXnPuIMgHkpeg00uelP4fo6tW1asub+ghWxtOG+r7jy/eHfXE4qQVdm39xuRI/ErVX5dK3MPgKVHW13zZl1sZUq6bLkjNU8KH0CaALLG7AxLLSXnWVttqVlSViCTBPqnvaA3iLVTDEUpzyRldlkqU4xzNaFZVxWa30XY3s9oNjg6FNH+ISn+pKaQ6Tp58PLu1GsHPLVR7unB8ZrymVm51lnqOaEa1Nd5yTvsdqSOEV2xBNkVzXhUWXx2EutC3zFcZJSFjCpMzJoTByYrENJGgqSZbTb4mZ3rxDiCyG23VEFSx2QBPdSQREybK5cadwkIyUszS4alGKquLjZN8dDz/bO2HHH2z2T2ZDhMLQQsnKiExOvwIrYo0IxpvtKzXB6bsyK2JlOonZ6Plrsi72DjnVKw6VtYhLeYXUyrJKm1pGUgaEqnhSmIpQSm1KN/HXdMdw1eeaGZSt4abNG0ewo0islTN1SI30M8qnnRK6JDezedQdXkc6xIb/AIZAmo9aR65XsL+hzpXc51yRQspJ1pyTscjdklogWPwqt34HbDU4pIkRUXBsInTWMrjpk9D444lRBiupNaHHYQ4dJHhU0VjG1iI+RXGmSshigk6WqKutzpmt5FpLMTcPgeYcifZ8a0MKmp3/ALfQycbJOnb+71L3ZrYV6pBhtuRxBObXjSdVtb836DtKUXtyXqTRhqqzF9z6hmTQ5BclYZEHj0quT0K5O6L5s/VydRwpb9Qm/bsZ7efbYYYW8UZgiIAtJUQBfzF6bwuHdWooXtc7WqKhTdTex5Ftve7E4mUleRs/YRIBH4jqrzt0r0tDA0aOqV3zZ5/EY6rW0bsuSKCnBMKAPTt1/RC88ErxLqWkEA5UQpZB/F6o/qrIr9KxjpTV337fXyG44V2vNnpeyNycLg/2LIzfvFd5f8x08BArIrYqrW9t+7gO0Y04+yhm8+wk4zCusGxUnunksXQfCQPKajh6vVVVNcPLiTrLPBxPzK80UKUlQIUklJB1BBgg+devTTV0YjVi53HXG0MJ1fbT/MoJ+NL4yOahNdzLaMstRPvP0sGinjXkLZTazqQtR60KSZJI+ESK69SS0FFmoSJZ7n06XiuZlYOJylHSpJ3OuR2nCToKkyLq2K/HbPzYlsRYMu+9bEEdRlNSjK1NvvXk/qVdapTWvB+hhN50q+n4a0rGLix9YdhhyCBPU+cjqdLD2/Dz5Zf9pC85/wBWLf7vRF1hir6FhlDlhef2lNp/JVJzS6+a/wDXkx+Mv6UH/wCfQsQlc6TS142HFJkpIFiRUGDbYIcAN9K40wabRyvFJiLV1Re51Qd7kRxyRaLHmKmlYtSsY9LprTyosTOw4YiuWRK5wHQV5AQVxmy8YmJ9tds1HNwK+sjnyX1te3cT2cErU2ql1FwJD2VZLQDUGswI4xThXHSpQWU4KCTU7gNQaizpndvPpLKYIntEqIPA9qm/vjwp7Dxam/D0MnGSi6atz/2RodkYwK7MJInsgCOIy5dfaaRrQau3z+o3RnF2S5fQvUoBHlSl2XNsUysA8KlJNg0yHt/eNWFZLiGi6QbAAwmxJUs8EiPy8auw2FVapllK33su8Uxc3RpuSTf3u+4wGIXtfF94qdCVXACw2iDp3ZEjxmtmP4Ghppdd12Y3U42r2rO3wMtjkugrS4slSF5FJKyTIzSRzAKdeorQpuDs4rdX2EaimrqT2dtxWGwLjgUW21rCYzZUk5ZmJgW0PsqUqkIWUmlfmRjTnK7im7G33W3MZdwa8SsrU5lXkbWC2gEJlKioXUm4MggajhWVisfOnWVNWtpqtX/DH8Pg4zpObvfv0X8mArYM0/SHo5xh/wAOwuYiezixmwJCfOAK8ljnFYia7zZoQcqSZrBiOIvS9g6vgRy9J0jyqKd2WqFlueK+mPdUtPfTGwezdP1kD1HOfgqJ8Z5ivR9G4jNHq5brbw/gzMVSyvMuJkNyMOtzaGESgZldu0qOiFBSj4BIJ8qer26qSfJi9P2kfqR7BA868xLCo041WRVYI0rLDtFyrCjh1DiKq6uSJqomR1qJNVvvJ7DsOjoSanC3IjJ944G8RfwqalrYjwBzFRKTa9645K5xU76lDidtpRiVBUgBlsAhKj6y3ZkgED1RrVyi5Ulbm/JfU4oRVR35L1MFvHtVP03DrEd3GFcm1uwww1i3qmtPDU31Ek/2f7SKKtutT/u9EWDG2kJwbQFh2bJIUDKVIyGeVyLjnfiaXlQlKvK/N/B3GYyiqS14I0ZxxANhNIZDQIa8Uo/8VYoIlmYlWINSyokpMQt6pKJ3MLLw5GpZWdzIpgKauMWGJFcOlE1gEDEdrBzQHJzK/eBJ46ZZEaRTjqy6rJw22XK5kKhD8R1nHfd87eXuNuziCQQayZQs7muzgYQ6wY513rFsRuMbYEVxyZxgrCnhejOccrDBg9Z5HTp+VR6w5mMJt/YSUNtqzO3CCe+opIK2QbGYIze4GtnD4lyk1ZceHczExOGioRd3w46bx+ppN39mNsKbWgrOZCknMsqH2SIBsPV4Uhia0qilGVtHyHqGHhTcXFvVcy9cVOh/vSaHUKU3NSvYlc4xGBzoWg6KSUn+IR8alGplkpLgQqJTi4virELc5RXhGbd5KezI6tko/wBNW41KNaXfr8dRbB1L0I34afDQyeL9HD6nlkuNoQpaiPXKgkkkWygT51pQ6WpKCSTbS7jJl0XOc28ys33/AH8za7t7tN4RlxCFKUVSVKMXOWAABoNbX1NZWJxkq805aWNCjh44eDjF3uQu3Dewe0kj/uwQPFcIH+amFTz4+391/hqJutlwi8Leh5xuxsb6Q1jVR+ywxcHRSVoVb+FKx51uYit1coLnK3y/4ZNKGZS7kejeibGleC7P904pPkrvD3qVWF0vTUa+bmv4Nfo6d6VuTPRMO7A5nlxrNiXzjdkxhwq4U1TVyicUuJZM4YLEKSCDEggEWvoa0aNISqyRnfR3gkS8oJTISwJyibIPHwIrTdHMhTMbF1rpS9ShYnGZSbc2m3hmluvHIhIkmCT4ADU0jKi5SyoYTSV2yl3X3oYx7IcasRZaD6yD16HgdDfkaXxOHlRlZltKamrouW0dAKRylsmT2Dauis1djOzCtRRYjmceJXbVSLgATzqqaGsO3xMth8MTiHzOgaR7EqV/+lSldU4rxfp6DMJLM34GH2+mcdhdCn6aoTa5S2wD5AiPEHz1MPph588nrIWqO9WP/r0RZFjPglAmyWnAkEesoBQnwB06yeANL5suIXivh9/e42ouVF+DLUFJAMm4n20rqnYcWqucFI6127JWBLE+PWhysdsDGCzKUmUyiMwBkpzCUyOovXZTaSfMiqkLtX1FuYBQPA+FCqIuSKNTEcKcUhnKMZOX7NcevENjOhxBVObRrmdQ7+lP2la1uPoY+eGa9/0/7GyYwh61lSmjVbJgwqo8Kqzog5IU5hlTapqaOqSOWwaG0DOsaCltxUmyFH2JNcptOaXeiqpK0G+5md3ukNpBQoFOXUAx9awLQT8mn8F7bd1x8pCOOl2Fpy/yiWeAzThxkUJWrUaEIckeEx5+Ipepbtu/D1RbCp7KfP0ZoU4FRklMUnnSGOsiuI1nZ6jwNRdREZVoriOxDSGUFbqktoSJKlEADgLmuRzTllirsoniYpXued7F3twmHcxKC7KDiFuNqCVmUrgkCE6BU1sV8DXqxhJR1ypPVcBGhjKMM8ZS0u2t+Jdsb94FxaUl7KCfWUhYHmSLeOlKvozExV8vzRasfQvZP5G0wGHQsWNo58OdIXsW1akkeUby4nLu/gkg3dXBH4Wy5PvyV6TDwvj6j5etjFqVX1EYj/Q0tlDWLU8ttIcyNwtaU2AXm1Nwc49lVdMOblBQTdrvT3EsGo2d3YjeiPFdlisTh80giZFweyUUyI5hZPlXelo56UKn3qv4LOj2lUlD70PYmGwRPwNYsImhOTTLDBM9FU5SQrVn4F1hURWxh0jPqyuZv0ajuYj/ANxA9jLf61pCxr1ioTWh1FDvA8lCUkzdShYEx9W4Zt4eGlZVRajCcuBj/RstP0LDiD+yNyDBAWSIJ19f39aVxy/qPxL6Hso1IeAP96zJMayNoZ/igGgM+6q3VSIfhW92IxG1FK0IT5GoSqtlkMLGO+pAceJ1X7qhe/EYULbIxT+1smIxSAZCnQVKBjKAywnKORJB8JnlWiqClThJvh8e1IoVRqUklx9EZbau0G14nCDNlSMUtRy/ZTDafD7JHlT9GlKNKpx7K9SipO84W07X0LTZ220lkISkEd9IhQEDMoAR4UrVwzVTM3yfyHKNbsZbcy22Q9mYZV95ps+1INK11lqyXJvzHaPapxfcvIs0BMRMEjWDal23cs1ODjcunDXlXclzuXmZLd5DbWJW42CFq9b6xZkKTmOYFUHvc61MTKc6SjLZdy52EMPRgqra38XyuaRlxaiTfzNZ7UUjUWhALRtV+ZDY4YU5FEi2Un3Go5+0rFNWSUWUP+Bs9pHZj9iTEqie3jnpFqe/E1Mt78f9TF6inntbh3/uNMzjyUpgDQdeHOazJQSbNSMbpMmfSO7rVdtQy6kLE7ZQHm2SFZlpJBCVZBEWKoiTP5TEibY0JOm6i2XfqUOrGNRU9bvu0LCQL26aVSW24Dtpvo+juTAlOU/xWJ99dop9YrfdhStGVmuBmN9schaAUKBSMkQRKj9Iw0+UAx5nkafwEJRlZrn/AIyE8W7x3+7o0GBfRkSoLTn7eIkSmXVogc4C/eaVnGWZq2mX0T9AzK2vP1JG1cctCFELBUlKiAZAMCRcC3jS9OClJJj6gknJI84wnpYUn1mCQeT2ntRrW9LoNPafy/kyH0onvBfH+DLb3b2vY5YzkpaSe42DYfiV95XXhwrSweBp4aOmre7++AjiMQ60r7LkZ6nRcKAPQNzvSUrCMBhxtTgSe6oLAIT90ggzF+OkDhWPjOilWqOpCVr8LcR+jjcsVGavYz28G0c+FwTQmG0Oq8M7ywB7ED205h6bjVqyfFr5RX1KKsk4QXc/N/Q9C9F+xMOrBBbrLTi1uLIUtpCiAISACRMSknzrE6WxdSOIywk1ZLZ+80MFh4yp5pJMq1JGC3hbKQENuKSAEiBDyckQNAFz7Kdpydfo931a9NfIWqR6vE9z9T21rEfJJ/WsaMhuVMmNPHnTNOQvKCRKD0JUeQJ9grRoVLMXqIofRyYbxPTFKT/K20K1esQvY1TroqmrWViUYMyG+m0HG0jsmVPSl3MBkEDKBPeWm9+HWs7NGT1dhjLJbIyXo32g6W2kOslLQaUELK2zKj2RggOZtATcDWKox2RNtS1vt8S2gpu2hsVvJHH2A1kymh9Qk+BR7z4nNh1pCikKGUqSopMHWDwkAjzow9R9ana9gqUuw7it33z9GbTJUEjKFKUSYGknjAgVHFSvUbsToQSitSWt4/IpcYUTMYXCIWl1wstrCn3swU2k5ghxSJEj1hl89ORGhOrODjBSatGPHa6v8NReFGEryaT1fnb0MftTZ7AewqkNIyrxTqSlLaYUlKgAIi4Eer7prUo1qrp1FKTuoLjzX3qK1KVNTg0lZyfA0ewtmMlqQy0frHQD2adA6sC8aQBWfia9VTs5PZcXyRo4ajScL5Vu+C5sl7Da+obSLBIKdYHcJT8KpxEv6jb46/HUuw6SppLhp8NCWRGo99VXL7HGPcQlCimTCCTbiBwqVNNySfMjK6i2zKbP2mkvCEkSpH2dJaIvyrTq0ZKnq+D494hRqxdRWXFeRqWcUtMx+VZrinuajinuR0lUGMvtuasduIwyPi8Q52SgYAym4B42qcIxzqxTVXZd+RRrP1mYrV+wUo3Nu/MU4vYsl+q3yEMtp3v+hv5lzg1/VohV8iZ9kGKSqLtvxHKa7C8EPS8ahYnYqMXi4xLfeAgL8Qfqra03CF6L05eojUklXjrz9C8Dx50jlQ9Yi7VCltZZUMy2021utMxVtBqM78k/JlGIhmhl5teaM3vFs/KmQpYIySJEGXWwCLTzPl0rSwlbM9UuPkzMxmHjFXTelv8AJFtgsPlazpWs5XVG6gfVfJvb8NKzqtzytLVecS+OFp5M+ujfykaDHpcUhXdUZSYFr2iBNqRpuKkvEdkllaXeeDV7c8SFABQAUAW+7ofQ4l9lku9mbjIVJ7wIuBfQmlcV1UoOlUllv32GcMqql1kI3t3XK/GOKK1ZgQZV3T9mSSRfqTV9NJRViibeZ3PYNytmvnBMdjiylJTOVLLSgkkkqExMgkzJ1ry+OrU/xEs9O7vvdo28NSl1UWp2XgjN+k/Zz7LmHxC3e1VJSFdklGUoIUgd3XVXsrQ6Kq06kZ0lG3vbvfRimOhKLjNyue07HWHkNuJHdWhKweEKAI/OsJrJJxfDQclUWW6ZauNZfVv5/rViqWFozze0fcQ26W1hIGYpIEqtJBAmJMUxTr2auVyyPZmM9CiXBgCpxeftXXFgnMVSDkVmUSZ/ZgjxrRxmJUauVcP+lFOHZubl97lSM8TcvhAptsg97ulUMuTlKYGYpgmSPunSdKrjO/xQSlZ2Rmtxl/UYcKQoJzamIsx0MwbHSrMZbPL74hSlKySNe44mITHLWs7cajGV7yKTesZWB2SWyvPookWyqkyAb/rV+GjHP2iupKq9EK3UVLEO5UqzCyCSIyIIklIveu4qMc/Z+9WTpdZbYuMTkIgEjwFKtF1POnqjE7D2u02z3i8QVvK7iU/bdWs3J607Xw8pVN1sl8EkFOraGi5+bPON5N5AnFIyIVDOJed76/XzOGBEdywg6gm8C87WHwd6Lu/ail4afMzqmJlGqm1tJv5mr2NtIpbMJUoF19RAElOZ1ZBHS4t585ysRQvLfhHyRrYbERjG7vq35v7ZZ7qhSkmJIDr1tLKdWU38CKWxdlJeEfJDdGS6tvvl5s0f+GSSVExoAPiTSec51/BFbtDCjIv1jYiNdbfGracu0iycrxdzO4NXfKjY9phzdJiC2J4RT849m3dLzFYyzS47x8jVOuE6qSD4Cs9LuHoxS2TM0drITZIJHzzFO9VJ7jTmiu2rtArQRoDAnjBIq6jTyyuUV5Xg14eZRfRiT66v/Dk+06U71iS2XtGa6LcvafsF9s/1E6nWOoBImkKvtM0qK7CJokCYMeFU6FhUY1r65Ci3JKXb5UydACPZTlNvqmr8UZ1WMeuTtwlyL5eYGCCDrpSCszR3EY5KsrZSJJcAA8EqVpIt3fdVlJK7vy+iF8RLLlSWt/qzPb8YvEFCYaSgJCcxSBJ7ySmb/fA91aXR1Okm7u97+WvyMbpGVbe2n86fMlsPPfRXFKQBIdKhF82ZROWLTM6agCqZU6fXJJ8reFkMxrVepbcf3X8bs3GJxTqmilt1tC4EZklQ84jw/WsiEIqd5Jtdw5Upv2oLXv8A+o8fc3IxXey9mspUUqSlYkEaetAgggi+hHhXql0lQ0vdX7voed/LK9nZJ24X+pSY/ZzrJyutqQTpmFjGsHQ+VOU60KivB3FKtGpSdppoi1YVBQB6x6J8KgYRxxeYS6qI0hKU39pPsrzXTLcq8Yrl5tm90W5Rot9/oeW4t8uOLWdVqKvNRJ+NeihFQio8lYw5yc5OXM/QB2UcMlDuGBMJQl5hMfWBKQntGhoHgBposCDBgjyPWqs3Go+LtLlfg+7yNvLOlrFeK5/z5lX6S0N4rZZdaWFhCkuphMHXIoG9iApUgiQUkUz0dmo4rLLS916lOK/qUcyX38C79FeJU7stlWaVN5myOACCco/lyVV0lDJiZd+vx/khh6ilBRZq8I2tV4THjz8KRTZfVlCOmpT7z7wfRsM7iFglKLZEmSSSEgTwEnU1fhqcq1RQTtcJqFKN2rmd9Fu8LT2GcQ2jsAh1xWX7IDq1rSEmALA5Y/COYp3pGEqVRObvdLXwVmVYVKpF5Y7M2I2iNJnrz6Vm9Yhv8O97Gb3j2upK3EttqWkspzERa7sgDjMj5NNUcrim3bX6FUqck3dX0KrcnaThZZSGlZQpvvymBLaUgR/FHnNX4tRzy111095VSjaKbWnM2q1GbwAOf9qzczHUklpqVW38QkJCVLykhZGgmE9R1pihdu9uRTVT4HG7uLSEqAWFwG9Y4tpPAeXlRiE7r3+Z2jByJmNxwIVoLHTlHzellG7Go0XFX1M1u7hWxhMPmRmUWWyZUsXKQTorrTeJqT66dnpd8uZXQwylSjfkuPcYbbODZcdwgDaUqVi8Slw3IUnt1ZUqnWAI10N9a1qNWcYVNdFCLX/5EJYaGeHfJr4M0Ox20IStpAul50AyrKkZyRMEXg6D3UhXlKTU5cUuWuhp4fDQs4pbN+7UkbCdW326EKVCXjxNytCFk+ZWarxCjPJKS3j5Nr0L8NShFzjbaXmk/UlI206VrQSe6EnXWenCLe2q3h4KKlzLoxg5uNtrC9o49YbJkm6Lak95OnWu0qcXO3j5HayUYXS5eZnVY9UrhCxdnVJtDcXtT3VKy1XHzEY1NX2X+nh3F4tZ4/nSasa9jOCabKNROMUcsAxJF45X+FTppZrlVdvJZffErUtO9oIdIHYRF4I0jXz8qZcqeR3j+oz+qquqmp/o27uRcbLeUG4zEwVSfFRPxpOtFOd7cvI0cM2qdr31fmTRiLcfbaqMgxmKxOMUl9EOAEhZFhIk6XNN9WnSfZ5GbJ/1o3lvcvsNtFVlGCSLz1FITpLY0Y6xQpeNhxom8KUqNZ7ik/6qnGHZlb71X0K6rWaHi/Jr1K/efGBQUcpSYZhM/wDncfZ4CeNqZwcGmv8A7f4iOOvZ3/t/y4lsw8hSXQoGSp28mAFE2A89eNKyzJxa5Ibp024yvzZKwu0EFCCBMpSZJ5gVXODUmu9l1PtQT5pHGKxqUrDoFgAlwRqjUK/gJJ8CrpXYRclkfu8eXv8AOxVVjkfWL3+HP3b+FzCekrHdpigkEENtpTbSVSo+4p9lbnRNPLQzc3/B53ped6+VcF/Jk60zLCgDcbobc7LZ2ObzZSBKRzLo7Mx4Qn21kY3D58VSlb7Wpp4Wolhqia29dDK7CaCsSyk3BdRPhmE+6a0cRLLSk+5+Qlh4Z6sY82j9IYfbKOAF7RI/SvDuDPSTwsuLM1vE3DeIUwQUvoWl9kZSV5kkdq1aA8OP3wL3ANP4aqs0VPeLVny7n3eXgLV8HKzcVe+69V3+ZnPQztEhvEMFwo7yVgWvmBSv/Kn20903T7UJrvX38RTo3XNHLe2p6JhrWDsQeBj2idawrGvPXeJW71bMRiMI+2Vm6FKEkeunvJNuEimcJUdKtGS5+YtiYOdJxaM96ItmIGCLpMKccVxtlQAkAjnOY+Yp7piWauo8l5ivR14020tzdpYQIEk8yDHwrJyjznN/f8mf248oB/s2luKGQIPaR3gkEJ9Xmr+qnKNODy5pW3F5zqK9kik3Mx6xhEdowoAuNXzHRKmu8ByISSeV+tN4ylDrXaXB+otQlVcFppdehvlrSTOUg+dZJoKMkrXKLe7HoBRnb7TK29YNhRugkRPE5fzpvCpu9nbVce8Vq07a2b3Im6WJQoLhJalDJOZkJvkg+Og9tdxiatd31fG/Eswye6i1t3EvbOKShh9V5S04bJjRCjS9COarFc2vMcrKSpSfJMgNY9stIRnS2hKEpnuhSoSB3byB11PCLGrZQmpt2u7v7+/fyOUrZUk9PH7+Pw5mIxGKSo4FKV2Tin72hILyiI14EHSL+zWjFpVW1+iP+IhJxcqVv3y/yL/ZmLSntUhaMvbLglWvqnje86ms+tGTyuz2XA18O4LMr/qZxgMaO1xBAJkoV3SLEoCb2/DUqkHkhfv87+pKlbrJ25p/K3oKw2LHbrlJJI0nSI4V2cX1SOU//mkd7X2gkMzlUVzpwtJmfKuUKbdTfQlipZae33uUWI2isqfHYKA+rggnUAAAyKejSiowedcRGVWpmqRyPhqXKsUpVwm3CxmKSUUtGzWzN6pGZO8LX3/6VfpWj+CqcvIyfzWh+75MjY3eJEJykqIM6GNDGvUiraWClrm0F6/StOyya6+jI6N4oWFZTZvJ5zPPSrHguza/G5RHpVKalb9NiXszeNCUwolOkWJmABw6iqa2Ck5XWoxhelKUYWlp/wARNG87X3z/ACq/SqfwFXl5DP5th/3fJ/QgHbjJcbUfspicmhkTw8av/CVVGSXF8xN4/DupGT4LkWTG9DICRmIgAeqrh5UtLAVW3p5DkOlcMopX+TKbbm8JU6hTSgUpSdU2lVjIIvaI8TTuGweWDVRat8+RmY7pHNVjKk7pLiuL8SnxW0XHCSoi4AMJSmyTI9UDiachRhDbzb8zOqYipUbcn8ktvBD2duPJBAUO8STKEm51i1qrlhKUmm1t3sthj60U0nv3LiaTYO8jSGUJdX30iPVJgCydBBtFZuKwNSdVuC0febGC6SowoRjUlqu5+7hyLMb3Yb7/AP8AWr/bS35dX5fNfUb/ADXC/u+T+h5/tJwKdWpJlJUcutk/ZF+QgeVegoxcYJPf14nlsRJSqycdr6eHD5EarCkKAGNvEBQBsoAKHMAgj3gVFxTab4ElJpNLiT928UhrEtuOGEpJJME/ZMWHWKoxlOVSjKMd39RnA1IU68ZT2X0N+rftgXDqj0CDPvAFYK6KrP8AT8z0EulMJbe/uZCf9JRH7NCj1WUp9wBpiPQr/VL4a/QUn0xT/RD46fUot19vpYxrjyyAhwLzZQogZiFCARNiANKdxmFlVw6hHdW37tBDCYiFPEOctnfa/HXxN0j0hYUf9U//ABr/ANtY35Vif2/NGu8fhP3fJ/QVjd/8MptaQ5coUkDs18QQOFSp9F4hTTceK4ohPHYVxaUuHJ/Qqtyt8GMNhUNOLhQUsxkUdVEi4FM4/AV61dzgtNOKFsDi8PToqM3Z68GXo9IeE/en+Rf+2k/yrE/t+a+o3+Pwn7vk/oV2I9ILB7UAqIU4lQGUwoANg66Dun51Yj0ZX7Oi2fHx+otLG4ftWb35eBX7K30Zbw5QSrP2YSO6dQDYRaNNaurdH1p1VJbX5kKOMoRpNPe3IvVekPDfvT/I5+lJflWI/b80O/mGE/d8n9Ci2zv6guSgdqMsEkEXIWON+I99OUOip5e07a+PIWr9JUVLsK6t4cxOzN9Gs3fT2YyATBMlISAIT4E1Kt0ZUy9l31+pLD9KUs3b008eQnevepDrJQ0vMVGFApUO7zBNhoB51LBYCdOpmqLbbVbnMf0jSnRyUne++j2M/wD9psRlSkKSAkBI7iSYAgSVA0/+BotttPXvZmrpLEKKimlbuXqitGJVCBNkElNhYkyeF7jjTOSOveK9ZLTu2JuD28+1myL9ZRUZSk3OpFreVU1MJSqWzLbQYpY+vSvle7vstyZsbbpD6nHVQFgZiE65RCbAVTiMInSUILbYZwePca7qVXo99OWxatbxNBwqzqvP2TzJ5TypSWCqOGWxoQ6SoKo5OT+Hf4XDaO8bKkgAzrPdOmVQGo5kUUcDVi9fvVHcR0ph5RtF393c/UUveNuXLmFFv7OuWJ/KprBVLR7rkH0pRcp97jw5WuSWN52solV4E906x4VXLAVLuy+YxDpegoq74cmYets8o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H//2Q==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27" name="Picture 11" descr="http://starrfmonline.com/kitnes/data/2015/01/21/1.19635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199"/>
            <a:ext cx="3200400" cy="169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Those additives wear out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You really would never need to change your oil if it never got dirty or contaminated and if the additives never wore out. But they do….</a:t>
            </a:r>
          </a:p>
          <a:p>
            <a:pPr eaLnBrk="1" hangingPunct="1"/>
            <a:r>
              <a:rPr lang="en-US" altLang="en-US" dirty="0" smtClean="0"/>
              <a:t>Is there a </a:t>
            </a:r>
            <a:r>
              <a:rPr lang="en-US" altLang="en-US" sz="4400" b="1" dirty="0" smtClean="0">
                <a:solidFill>
                  <a:srgbClr val="00B050"/>
                </a:solidFill>
              </a:rPr>
              <a:t>SOLUTION?</a:t>
            </a:r>
          </a:p>
        </p:txBody>
      </p:sp>
      <p:sp>
        <p:nvSpPr>
          <p:cNvPr id="2" name="AutoShape 2" descr="data:image/jpeg;base64,/9j/4AAQSkZJRgABAQAAAQABAAD/2wCEAAkGBxQTEhUSEhQWFhUXFxsbGBcYFhcfGBgdGBcZHB0cFxcYHSgiGBwlHBgWIjEhJSorLi4uGSA0ODMsNygtLisBCgoKDg0OGxAQGy0kICQ3Ly8sNDQsLywvLDQsNC0sLCwsNCwsLCwsLCwsLy8sLCwsLCwsLCwsLCwsLCwsLCwsLP/AABEIAJ8BPgMBEQACEQEDEQH/xAAcAAEAAgMBAQEAAAAAAAAAAAAABQYDBAcCAQj/xABLEAACAQIDBQMHCAYIBQUBAAABAhEAAwQSIQUGMUFREyJhMkJxgZGxwQcUI1JykqHRJDNTYsLwFjRjgpOi4fFDVKOysxVzpLTiRP/EABsBAQADAQEBAQAAAAAAAAAAAAADBAUCAQYH/8QAPhEAAgECAwQHBgUEAQMFAAAAAAECAxEEITEFEkFRYXGBkaGx8BMiMjPB0RQVI1LhBkLC8SQ0YpJygqKy0v/aAAwDAQACEQMRAD8A7jQCgFAKAUAoBQCgFAKAUAoBQCgFAKAUAoBQCgFAKAUAoBQCgFAKAUAoBQCgFAKAUAoBQCgFAKAUAoBQCgFAKAUAoCH3qxz2cOXQ5WzKJ00BOvHwmq2LqShSvHXIp46rKlRcovMruz9r3rkRdLE9CKowrVJaSM6jiqlTSVyS2PtVziFtPcmQ3dMcgT8KsUKsnUUWyxh8TJ1lCUuZaKvmqKA8XLgUSxAHiYrxyS1PHJLU1H2rb5Et9kH38PxqJ14cMyF4iHDMxPtboh9ZHwmuHiOg5eI5I+W9uW5Cv3CTAkiCTynl669jiYN2eR4sXC9pZEpVgtCgFAKAUAoBQFK+ULbF6w1kW7hto2bMQBqdI4ievCs/G1ZwklF2RkbTxFWk47jsuJobM21edS4vEgcZYe41WhVqtN3ZHRxFScd7eLju9jDdtFmbMQxE+oH41o4ao5wu2aeGqOcLtknVgsHxmA1JgV43bUGpf2nbXi3s/M6VFLEQjxI5VYriReJ3oQeSJNVpY5f2oryxkVoaf9JWPEhR6dfw1qP8XJ65EX4xs+3d5sgzBw37pB98CvXi3FXvcSxiir3uT+ydoLftLdXQGdDyIMEeOoq7RqqrBSRco1VVgpo3KlJRQCgFAKAUAoBQCgFAKAUAoBQFM+UvEkW7VoHV2OnWI4+2s3aM2lFLpMbbNVxhGC1Zg2Hs5Qq5lU/3R+VV6EXqzzDUrJXGLwZS6t20ArK0iABPUGBwIkeuupb0Z70eBzUpyjUU4ZNerFhfb4Olu2zNzmAB4E/lV14tf2pmg8Yn8KbZr3MbdbynCjog/iOvsqJ1aktXbqI3VqS1duowZVmYJPU6n2muLIjyvzI3bm2xYUQJY8By9JqOrV3EVcVjPYxyWb0Kre2zevGO0I8F0H4a1UlVnLiY8sVXrO293ZH3YmyGv4q3aaSCczn91dT7dB666oU/aVFF+rHeDwzq4hQl1s7HX0B9mKAUAoBQCgFAcr+U6+TikUE91PeaxsZK9V9B85tep+qkuRtbq3YtlH1zDnqfxqOhUSTT4kuBk1TtLiWLYU2CY1RuI6HqOXgfV0qzhpOk3xTL9BOm+hkhf2mx0UR/PU/lU8sTJ/CTyqt6Gm1t31LEe/1FuFQNTnqyJqUuJH7UW1bXvAsx5ljNRVIwjrmQVtyCzzKztHHWwSV0Xkv88arTlG/umbVr01mjSTa6weR6VwpciJYuNjewdo37aBdC91UnpPP1DWpIwc0lzdiWmnWgrcXY6ngsKtq2ttBCqAB6vjW/CChFRXA+jpwjCKjHRGaujsUAoBQCgFAKAUAoBQCgFAKAUBzne2/2u0Ft8rSgR4nvH3r7KxMdLerbvL/Z85j5+0xqh+1fyWCywVRP+/oqaFkjSTUUfCpOp0HTn6661OWm82AnSlhY9C3Xtj3dMT3VGhZfvCvHJczlyiuJE7Q2YmIxFhHPcLEGDxAUtAPKcsVF7NVKkU9CnVoRrVqalp/F/oVHEbO7DFsiscq3WUdYHD06VWqLdm4cjOrU/Z1XFcHb12HQNkqq4u0VEZrTD3H+GtCikqytyNnDqMcRG3FNeTLdWibAoBQCgFAKA+M0Ak8BXjdlcHIsTZbFYy4/mhuJ4CPGvnJt1JN8z5eUJYjEylwRacHh0tgBdT1NTwjGOmZqwhGCsjYuYlF/WOB4T7gKkcor4mducV8TML7w2E4Bj6gP+4in4mmtEcPF04mJt6LZ0gr46fCvHi0+g4/GwZGbeuyAeIIkHkR4HnUNV8SvipXVzxuDsNMRce9eUMlsgBTwLHXUcwBy8anwVBVJNy0RBsrCxrSlUqK6RIfKpgkFqxcVQCLmWQANCjGNOUrVnHxSimkXNr04qmpJcbEfueIVD0xFs/eOX4n+daqYfg+lfYrbPVor/wBS+3r0zp1bZ9EKAUAoBQCgFAKAUAoBQCgFAKA1toY1LNtrtwwqjXqegHUk6VxUqRpxcpaEdWrGlBzlojkf/qBGJuXrg7zEtH2jMer4V87KblLffE+O9u44iVSazf1Lxsi2WQXLnlMJA6A8BV6im1vM38OnKKnLV+BvXGCjMxAA5mpm0s2WG0ldmjexrEE21Cr+0uaL6QOJ9JqNyk/hXayFTqVHu0o+uhalfxu2cOP1mIN09LY7v4afjUbhf4pXNKl/Tm0K+cotdbUfDXwMd3EZQT8zxSqNSzWnAAHMk6AV1+G/7fMkX9NXyVenflvNnjD7QXMlxCRkdXg9FbvenSRpUe66bUuFzI2hsvEbPlGdS1k1mndc7Pirq+qMO+S5cY//ALqn7yCo8SrYiXrkZW0FatLr+iLNgn/SMI3UsPbbcfl/OguU3+pB+tC/Tf61J9fky6Vpm2RmL29YtsUa4My+UACY0nWBxioJ4mnGW63mQTxNKDab0Ptnbthuzi4PpNEkEZuHCR4j20jiKcrWeuh5HFUpWs9dOkkqnLAoBQEFvhtYYfDM3nMQqjqTx9gBqrjKm5SdtXkVMbXVGk5dhzSxtiNFHoA5nqawLSR8/DGcEhe223AGT0U6etufq9tdJMSxktFm+j15EZe2oTxaPBfiRr7akVNvgaWG2BtbFq6p7if7vd8/e8Dc2TZv3lZrFg3AphiXRdYmJY66VNTwk55o1F/SywzSxOIjFvPKMpeORLYTtRc7K5ZIfLmKhlaAZ1JXQDQ8TU6wkk7FiWwqKpupTrppZZxaz77+DNzG2VOHLJwkEDkJkGBy1y6eFQ1aajB9Bh4zCyoKUJZNesuvInfk0/UXR/an8UWrWzfgl1/RHeyPlS6/ojJ8plucGD9W6h9sr/FUuP8Aldp3taN8P1NFX3VfuN4Pablyuqf5+FZ9HR9afiZuBfuvrXmdUrdPpRQCgFAKAUAoBQCgFAKAUAoBQFQ30w9y/dtWk8hPpG6FpIAPoAP3qy8e5TkqcesydoQqVZxhHRZv161KptnYbqzXXiJkxwjwrPnCcdUZGJwU03Ub6y84N81sMuo5Vp084XRuwlvQuitbd3gW0SFAuXRzP6u2egHnN4+7hRxSzZubN2FLENVK7suC4/x169RR9pbSu3mm67N0B8kehRoKhm22fc4XB0MNG1KKXn2vUz7tYQ3cTaRQrENmys+UNk72UtBiY6GvaUd6aRxtGr7LDTl0W0va+RfNr2TdsO+IS9au3L0dnbv3Gm2rBSclxlSCqmBlA1B4mrWIxEKUb1Lq+R8bRnGjVi4OMkknmtHr13XnloVzalx2e1mBAFkWhJWZVZYkLoJZj6oqnUxEK8Go8ENpU4VNl4hLW+9x0ura58+8+773Zvo/10tP/kAqLE51b80n67j4TaDvUUuaT8CwYN/6o39og9pj4/78anpvOD6S3TfypdK+3r6l9rWPoDkm2tpKHxTBLrMuIuKQtu5l8qNbmXLwHCedYtaNqkpdJg1005y6X0Gc44DD4Rsl4RcUQbbkQzr54EDgOMV1Be7C3BnsF7tO3D1qdUrYN0UBGbw7ROHsNdVQxlQAeEswX4zUOIqulTckQYiq6VNySvp4uxRsfiPnl6zavqCsvqpcR3UPIxOvOsyVWVaSU/Whk1avt5xjUWWfPkimbftrh7mVZhuAnoY1PSo/ZXb6CfZmw3j6zipbsVa/F58F3cdOkj+0LcTp05V2oqOh+mbN2Ng8Cv0IZ83nJ9v0Vl0GW3h2PkqT6AT7q9zZqNxjq0i77CvW7VnDpdxGEFnMbl61dtfTA5T3QHY5zJAkKDC6VepNRilddJ8rtCnKriJyUJ30i1mnw4LS13q88jXbHYdLt57BtWxdDLCk6BxbXyBCgwrmetw9BVL8bLee7SfeI0cVKEIVYyai0/h5X469HYb2EcPhboBmJ/BlafZNe1fepvqMH+o6bVZtq29FP13Ev8mj92+v7yn2gj4V3sx5SXUYuyHlNdJJfKGs4C74G2f+qn51Zxq/RfZ5lnaf/TS7PNFG3deEveFufukH4f68qyqbtGT6DFwTtGXUdcBr6A+pPtAKAUAoBQCgFAKAUAoBQCgFAQ+P0unxUfGqFfKp2FWplMr29t4Cw8mJEDxJ4Cqdd5Gfj5pUpXPu72LBwbqG7yo0jmO6danwk04WXAl2POMowj0oqmC2I15TcYi3aXi5BM+CKPKNWVTcz9ArbRp4XLWXL7knszYIb9Vgiw/a4p4nxFlZ09IFSxw9Naq5kVttYuppLdXRl46+JOJu9cjWzg46CyY99SezhyRTeMxEtaku9mhtDdm20m7hVBjy7DEH7h0PrmuZUYSJ8PtLEUMotNcml/vxK/itgtaIuWm7S0CJMQ6SY76/H3VUrUXGL5GpX2jSxuDq0mt2bjLqeT0+3meN6nlMMf7BR60uOv8ACKz6ubi/+1eDZ+W4iW9Tp/8ApXhdfQsODP0OHPS7bPscT+H+w5zQ+GPWvMtU/lU3ya80X/E4pUHeOvIDifQK1p1IwWZ9HKajqV0bKFzP2gkO5cjxJ+Ageqs72W+3vccyh7JSvvcczPitkI1nsVOUDVecEaj8aldFbm6j2dCLhuLInbF3MJ58COhq7GV1cvRlvK5kro6K7v5adsLFsqG7W1GYEj9YOIBBIHGJHCq2Lt7LPo8yrjEnTs+a8yn4bZeK+eh+17s8VtQnDkpc6eus2Kftcl28DN9nL211fr4dxWd8dlXTjouXEyHXMEKgA8guYyfXVqlT3pyRt7GxawtSrxb3eriWfYOwm0+bW7SDnevA3Lh+wmip/OlXY0YR4F7EbRxNb4pWXJZL+e0t1nd+7Az4q6T+7kQexVqUpHq5sK5Gl9z4PlYexhXjzEW45or21t2EMm5ZA/tLHdYeLW/JaoZ4eEuFjTw22MVR/u3lyefjr4mDYuzGtpdTMHRgcjjnKkEMvmsNNKq1KLimnxK23cXTxihOKs7NNeXWjZ+Ti5F68vVAfutH8VVtmu1SS5ry/wBnzOyn+pNFl32ScDiPsT7CD8K0cV8mRo45Xw810HN93HGZ162nH+Un4VjUtWuhnzuCkrtdDOuYC5mtW26op9qg1vU3vQT6D6qm96CZnrs7FAKAUAoBQCgFAKAUAoBQCgIzbHFfX8KqYrh2levwKHv/ADltRPlH3Cs2sYm1PhRGbof1gKSdVuAjkR2bz+IFeYW3tkU9mS3cVG2v8M6HsrB6Aty4LyUcoFbx9g227snVURQ8OWbd2ddw9+78yKNYvpDxdtgICTI7zDmGiOTMOVSYGgqddznpys9f4LG1sc8Vs+NGPzE7X/7fu9Oy5f8AdvZ9uzh0t2yrR5TKQczEamf50iva9SVSblIoYajGjTUI8DV25s8Qbls5XA9R8G6iotSZq5ybamLZzbshZKZgI1JLMWiB6awJLRcj42Sk0oW+G/nc6FsrAN83RLi9mIBbMdZGtWIp7lnkjaoULUVGSseMbvXh7b5EbtLhME8fafhWjRwNeqt+Mcub+nF+RK8TBSsnds9YLH3C7SZ+kQwPqurAL99aq1KU6NTdbvo+++Xeeb04yabvp3O/1LJavSdIgcevrHL11OncsqV9DLstpN3wuR/00PxqSlx6yWg/i6/ojPicWqaHVjwUcT+Xpr2dWMNSSVRR1IrH35Aa6Qqg6L48NT11qnVm5ZzyRWqTvnLJGfDMpHd5aHwPSpIWtkexa4EJvtsy3cw7XWAD2hKMOI1EjxHprtLde92Ht91qXZ3lAwW+GMwzdn9ER5pKNqOujivKtacHbI+p2fs7C4qnvNyvxzX2LpuRvpcxF42cRlzMJtlRA04rEnXnXtCvv5PUi2rstYVKdO7i8nfg+xLJmxvrvY+HdbVgrnGryJAngPTWxhMH7Vb0slwPj9obS/DyUIWb49BG7F3qxmKuC0q2urNkbQfeiTy/0Nd4nCUqML3d+Gn2I8Fj8Riam7uqy1ef3LHi9l9mwuA8YzdCesdePtrIrL3UzTrr3blS2NivmeLLXAcveRoGoBIgxz4CsWjL2Fa8ulGHQn+Grty00Jjefei3esPYw4Z2uDKWKMFUE6zmiTGlXMRjYTg4wzuW8Xj4VKbhSu2+iyXeR+B2ctq32gHfykE9ZEVThHdW8RUsPCnDeWpct1b+bC2x9QZD/c0H4R7a1sHLeox6Mu41MJK9GPRl3EtVksigFAKAUAoBQCgFAKAUAoBQEZtrzfX8Kp4vgV6/Aoe/Y7lv7R91Z1XQxNpfAiP3UufpVoTI78E6kdy4InoRBrnDv9aPrgyngZf8mC6/Jl52/j2sYW5cQwwyhTA4swHA6cCa3Kkt2DZ9vhKPtq0ab4vw4+BQ7W/2JFu8HukuwTsjkQZMrP2h0WDIyDWeNU1iJ7rvrlbtN6rsmh7WG5fc95yz/bZeZojb1wWbkhHvPc4mzZJCqoJ8yCWZhqZ0Q13HF1nBZ5t5dSOKuysLHEyvH3IRTlnq3eyNlt4MVZsWL9u7A7S4roFRVZkZXGYKvnI+Unw6mjr1HCM2+s5/LsP+JrYdKzSTjm8sle/PNm3sLbd51a9i8SQr/q7cCYnylUCYJ0EngJ1muHi9xe9m3w5GBtTFYTD1PZU9Y5PXN9X2NmztW1ZJ+bYeHae++rtOvpHoqXD4CvWe+1uLm9e772MWMs24Rtfnqa+LtYy/Pa2rzKeAEIPY3GtSGFo0WnCcXJcZLe7rWSO/ZSlffi322NSxhDY0e09oA6FxIMz5wQ++ua8K1SalvKfPdurW6HNa9XWT0dynFx3d3rz8o/UsOGxQNwkHiiH/AArqH+M1m4yLjKF9beTXXz5kVZp1Lril4Nfcn8JdUlSTJA4SCRIHAcRr76jTSzZ3Hg2ehjex7Qs6oHfMDxaMiLEcjKnrxrl19xNXtfvOozcbrm+3RELi96FU5bIkk+W54zzJPxqPeeqy69TQw+za9TNrdXTm+772I25ea8lztGBOUxDDQxpAB61zanOLWbZaxWyqKw8opNuzzet/JFk2df1dpEOQwGo0a3a1DcjJPLnUlJ69P2RgU5avnn4IbyXZwN4gEApIniZK68anbyXZ5okcrxT6V5opOH2T86sFR+sQTbPj9U+B4ew8qmq09+Njd2fjHhaylw49X8FVOLNki4JV0aR1DKeB9cgj01WwWHnWrKKytr0etD6ra+No0MFKc81JWiuben3NtMcb57Uks7nXrmJ4e3h6q+2TjCHJI/EKtOpKtuvNvxudf3K2J83sDMO+/eY+J+AGg9Z5mvnsTXdae93H1uDwyw9JQWvHrJvGW8yEVXkrqxZkrqxT7qW7oDkeE89NIYc4/maza1JX97UzatJX95Hixs9fMIPhwP41AqHIjjSjwGLJClSCPSK5kmsmezdlY3txrut1OXdYenUH3LVnZ8s5R6mSbPl8Ue0tlaZpCgFAKAUAoBQCgFAKAUAoBQEVt06J6/hVLGaIrYjgUPfj9Xb18/8AhNZs9DE2j8tdZG7quRirInSTznzXGnSvKD/Vj1/cpYFtYmC9cS6b1bMvYiwtuwFJzgtmbKICt4HmR7K3KsHOO6j73AYiGHrqpNN2vp3FPxG5F3tRYDWM4tKyIbjZnIyhmYZNFzZzMmSB10rvD++3fhl3Wuacdqf8eMXF23ryfDVy3U+f0uRuG3eRe0bE4qzbUM6zbZ2PbIAApDWvJGkka9ONcKjFfHLTIsVNoVKl1RpO8rSd1e60XkrM0L2zrZPZnFoZEoqLfMvcVcnlWgFU9wk9B7OoUY5Rcr/ycYjH1HerCluttXbeqjw+jLJsvB5sRaA0mwmvSLSDT1VBs+Sjibvl9EfnlFe1xftHrJX8i0YnC4WyVS5f+bSJPey3Lg8bsSB4IRWtVxF/jZ9Hh8HUqX9lBu2tlckdk4DA3wxs5LuUwzTmIMTqW14VxGSkrpntWhUoy3akWn05Gti7mDQsi3+yZdCO9l9BBGU1Yjh6slvKLKM8Zh4ycZTSfWVjaRRT2iAZRbeckqrhii90eYZIOmkCs7aE5WTlqr+NirjNynFVIrg/GxHvvJi7zizh07za5U4x1Zjy8TArPj7Sq9deRobP2fPE0Via9Tcg+C1fa9OpJs+Lsh7km9fYx5XZIWUaxBvuVtzy0Jq3Twm6rt29czVo1sPQe7hqd3zer82bjbvmFAxOJXOO5rYYHl3VRwW9Vd/l0JLeWfYdS2tuT3ZwinyzT8TJb2beQmCLo86O0DgdWt3DPTUTUNPA+yd079xYhjaNXJ5df3Jvd0kqmvC0g4xJU3FPI/sxXFG+nrj9j4yjFxtHkrd119Da3lacFf6ZNNZnvDWYFTt5d3mTyfu93mUjdPeS1afK8ghmDcO6Fywx11DZljnr4GtNUpNXRdc0nmb+Nw2ycVce/ca6skEABgrhhbOZQonz1kcRxIip6cKtG+5bPXsOK1aNaMY1G2o6dubseMIuycLfV07aB3jIfKsAt3lfvTl10HA1JL8RUjutldRoQmpJZovmG3wwj3FtLcbOxyhTbuCDLAAysDVG49KquhNK9si0qsW7EltXEhLbMSBAOp5acahJD8+bb2zcbFg4Z3UgBBkJ7xLFiIHlatEHpWrRo01QvVStrnwX0KNR79Sy6ie2TvTiwQt6wzjrkKt7QIPsrJr0MI2/ZzS7b/yd/hZNaNHSNm4wOoVxKn63FfA9KqK6e5PM4Ts92Q3atBMXfUcAoj1mo8LFRrSSOMLFRrTS6C01oGiKAUAoBQCgFAKAUAoBQCgFAQ+8Z0T0n3VRx2kSritEUTfFvok+3/CazJMxNoP9NdZF7uGMRaboTzE8GPur2h82JRwX/UQOobIxi3VDKZr6A+zIvHbGxfz/AOdWWshSiWznzFsmYM8ALAbjGtROEvaby6i7GvS/Dexkne7ata17JK5B4PdAM9tMRetGHvvcS3cYMWfKNGgERlWfZXiw7yb6X3kktpK0oxWqhHOzsorPJprN59Bo7V3UuWsS2I7RMuYkIA05YIUE6DQR14V7Gm1Nyvr65/QinioyoRpbuceN1zu/7b+JIbrW/wBJwxPOyB/0QfhWZhPnp9H0PmMGv1IPo+hat7NgLi7BTQXF1tt0PQ+B4GtSrTU42Pp8BjJYWsqi04rmvWhyTY+37mz7rGILA23U8jrBPip/CetcbMoyqV916f3Gz/VFaksCq0Heb+Dpvr2Wz67LiS2x8F290ltUXvOes8BPia+ox2IVGnux1fgj8p2Vg3iKrqT0WvS/Wps4m/nu3F5C00fft18dtD4F2/Q+gx/BdD/xLFuZs9LeF7d4VSrNcbmQhbyjxygA6eJqbBpKinzLOBnOWGpw5ZJdrJDE70YH5u7B0e3PZlSrgMSpOWMhMFZ5RU/tKbV28jTWDxUaihGD39Vz6+8q+7eIw2FvIS5YMma0rFmNtHlu6Bb1MSYOpzHTvVPGtCFFUIPLXrIcTha+IxMsbVhmvdb4K2XfzLSu8GBxDW1S6Ge4fo8qXM0j+7K89TGgJ4VAqkXaz1JJ4OvDe3otbtr9F9CKwHcuXEMHLcugmYj6TMDI8n9cBPjWevdnJdL8/wCT59WjNrpfnf6mTea7+hYgzML9YHgV56V3J5d3miSb9x9nmiibr4iwzS9kMzRrMMchEa8QQT6eNX3XUMrlydWCeaLdcvYRMirhLalO0gMPJPZhGAEg6qgBHQDTgaPGOzfvNcei3MhdaC0jpr0G5hNn7OuLNzDqDw89pkZeIn0AHWpViJfut12RJF0pLNG/btYBH7dBlaZzgXRJJJ15NqWMHqa5db3bOSt1o73qS965SflV3kaEs2jKOTJGk5SJE+sfh6Ks4bD+0bu9DitiFBZZlOwd4E5kwqA8iC0j0EcKleCqNWlWk11IQrR+LcSJ7swNRx4wDfPE8NT/AKGsVYWtvZxfdDvyX8lyVeFsn5ly2HdzLIEa+Px19tdYmDg4p62M2pJSldEpu1/W7/2F95qvhvnS6jnC/Pn1ItVaBoigFAKAUAoBQCgFAKAUAoBQELvOe6n2j7qoY/4Y9ZUxeiKDvYfok+0P+01lXMLH/LXWRmw2+mtDr/8AofGu6T9+JUwL/wCTT60bew8atu2ls3QrXJ4sOsDOfNgZYDcdQPHavVtaPLLt4rqPuNpUqksRVdJe6sn9X3m3f27hob6e3nJ7sXVhe9pIVzmEaRl9J0mov1nxafC8rfX6Ga8PiGm1GXc7euw1xtS0DPaAiTm1YgAjicpgkQo069BpMqVnvJ52v8X91+Odsl2Hiw9S91F+Opobyb44YsQuJuFQetxidOggDXx5eNe70r6rw+hcWGxDfwyt66i1bEuC3cwTNoCoE+nDtFZuFX6ker6GRhfipdX+Jbdu7Qu2VVrVk3gxIIUEkHiCY82A/ryjnW3TjGWrsa05NaIou08LaxFx7+I2ZeLloHevAEDIpYgL1cagSQG+oasQXs/gmlfXT1w9XIqk3USU4tpZLXK+tu31ka6bWOGsPbt4G8i5yBOeY1ykllkgBdTOmkVzVjvu7nc8pWgrRjbM0dhv2l1zEE2iYPKXt6GsXHrRdf0IMZnKPVLziXFLVxtjtbsoXdu0QKIkg32VuJA8nNUlBN4ZJcmXtiyhB05VHZJ3fZJlAxG6mLQEG2e6quy9pa0zKSSQX0VSCCx+qONcOhOzXV/J9fDauH34zbzbld2eibcVpxun2ZnzD7PxFprOI+hNxSrBDiLIYKgQqWBuAZGWIgnQeiut2ae9l38CL8Rh5U5ULyUbWvutpybu3a17359RaPk42NdtYntWtI1trRAu23tsttpByd1uMAqYmIEGJruhTcZN8/ViptTGQrUo002nF2s75q2Un0+OZK4wFcdeAnVlYRPnJanhr/wWqtUVqz9cvsfGVFavL1wX2NfepicJiddOziJMglh1URpFG35eZ5VbcX2eZzjdntRBtuqwOecRqTqVcayeXWtSNGnNXzRbavmvOxZbYxWWQtppJnkZzRqC/UDXUnSSZ1lWFpJOK0dufD1nzIrWWUdekyW8Xj7apbtraVZGXOwJkDzijA8E9BArt4alJttvmeN1L2Ubdv8AFyD2jvHjQDhyLIyEa20MiBHHNDaEgzPE1Yo7MotJrNekVKmKVP3GlkZ7Gyr+NZWvKqxoMobhz0ZjJPd1/dHjUtOjDDJqL9aE1OpGdrFms7HsWhlW4qspIJzKdeEFSp104Vi1tr1d5xp0r2bWr4dSfZc1Y4WNlvSsfFwdi5Ba8riJ8pBoYjQLw9fOoo7XrRbc6Nkul8OuKWfWevBQkrb/AIfySWAygwogCI9BE13jJ78oS5ooTp+zlYkd2P61f+wvvNVcL86R5hPnT6kWqtA0RQCgFAKAUAoBQCgFAKAUAoCC3sPcT7f8JrP2j8Eesp4z4UUDeZvo1+1/C1ZSeZg45+4iN2M309r7QH4n4V3T+NFPCytiIPpXmbuHwgGW3llCozcdSwB9ehPtHStLetkfo9RVMQp4yMndO8V0LhbmzFj9iqttf0ewSsEk3DnfsyC2mWAGCsCs+d6q6krK9jSpYn2jvvvPoyV+3h9D42yLYafm+AXU5pusw9SlRx10EcBEV7Zcl3nPtW18Uu7+Subdwkq1v9HQEg/RI0AAKIVuXkjSNZOtdLPLIhc1GSl7z6zoL2gbeDB5qB/8d4qHBL9anf1kfEU3uxpPq/8AqzE20GTQ52VTEK3kjvaErw1PIcuNX/YVqnwTTtrnbn39BZ3pP+712Gu+1ZbNmIIPdDNMAMTEzOk+nTlOnqw9Vat3z56WyWnPV627jvclrvePgae8W+CBcvbPlAiCLbNpETAn63Wu1RrN6EqqtPN+RF/JxtDt794ySRa5iOLj3xVHHU5Rcd7k/wDEgry3qkeqX+JeN096Etm5hrgPcdyCBya45A8TM/zx9wk4qkk3b0yxh06WHhOWknK3Y3c87VZbtzEXVv3EW9bFp17FDAyMAMxeRqzHlJ0rvfptt72uWj+xdp7TpxhCO7fdd+PG2T67JGhhti4a8t1SzrccL9IAWC21Fvu5FMa5IzweeusV7uQaeq68tLdnK/WTUtry3oNr4b97u7311l1ZIt+x8TYwuHS12hIWe8UcSSxJ4zwmONSxtpcq1MRCct7S5WMZtDtcaWAjugeJyrd6eLrWfifnJrl9zNxcGqsZ8JLy3l9jLvNenCYjTzPrSdGHgI+Nc3zXZ5kVR+4+zzKHumMxPdXwLAGNOWsRw/HrW7QhJttqxYqVFFaXLiMEv1bR9KH2CDoOPt9EXfZvmVPxMV/ajWxmzwBPY2iNDIQmYMwddZiDXcKbv8RBWrq1/Zpkb89RIBsWwZ45I59BoB4VP+HnbKZXji6U3aVFFg2VisyXFQqjlGCRmEMQYM6xBjgKoVoSta9zaobl72sa93CYq0AuZSpAh7FsZQR5k3CxEATJAnl0GVXl7NXk7dav9TRhaWmZgtYa+0ortBUqS9tCoBga5MvCBpM6VxQqqo7RkpdS/lnc47qu1btJjAIywHKlpJJWcupnQHUDXh765xcXGUUzNryTkrEput/Wr/2F95qvhfnSI8J86fYWutE0hQCgFAKAUAoBQCgFAKAUAoCrb3E9pbHLKdPX/tWRtJvfiZ2N+JFT2tYDp3pgQdOOnH8JrNvZmViIKUM+Bm2Hs7DOytbzEqQZMjUeFXKEIykmc4alh5SThfIk8Ts4WVAZrjZyQMiKSI4zwiZ9da0qSXM+rpU6k00ptdtjLaZEtplwt95LAtk1GXL3m4wDmMeg1zKCfBl2jB01uKaVunn6zPGJxABj5sVWTLu6qAAdWIYA6JDeuuPZLkTKcrfF6/3kQW9GFtIwBZRJ0kjXSdOumtTKlFFJ15yN/EMRYwRHHu//AF34eNUMOpOVPd1/g+aj8ul2eR7dh3AiOJEHgsDU8RMQZ4fWrcpx9+O7BxytnbTven1JlK2Zq4hGAjvcTwcaSP3lPOfb66vqnfl4nDrZPXw+qKzvFh2dGL9plaAZK8iTxCaD86jqe5y8fuT0Xvq7v4fRD5K8IqYi9lnW37mXw8axtoScpRvyf+IqxSqxtyl5xM2NQh3JuMga6wGXLLFbjnWVJyifRqZngaFKbjG3WbmAgq+DhTp0lUlH2jd27JNvLJ/FLhflcyKuJX9Zic4zag2GAWTxBtrlJOaY148asxmlm0u4tflmErRUqKaur/En08/EzrdvhSA6gkax25zDoQbI5jgYk86llWT1S9a8CNbIp34+C/yNTFW8cWH07sogrltZQCegZSTyPQ1BKrJaLwNHDbLwFv1F3y+zJLBKyXLDPOYtBkanM6E6epqr1m3KLfrQw/6ipUqU6PsvhV1z4xf3J3e8/ol4fufEV3f3l1rzMKv8DKBuPsW1deGLAiCIYSSWgAZyBxP4CvpXUcVdL12EihvO0n5fUu77l2OzDTcACkkA6wLRZtY5MAvtqRYqV7WXp28iOWF93eu/Sv55GHd/YxAdS921czCVdTlXOyqsloJLlmgD6pqatWUWmkmuvrv3FLDUJ1E99uMurJXslrq3wt2mpvLjDhnSDnR1nvqA2jspHd0838akw9qkXfJo4xUZUZq2afPXwNWzvFK5rdtZzRyPInmOgr10FfM9eKcV7uRO4be4Cx9IihtQV0ho8KpV8IutGhg8ZKaz1XEpO3t80YwLdsRMSpY68dSfAeyo8NQhRju01ZdBbrTdR3myxbm7QN63mMceQA5dBWXtP5kSvUtdWLfuoP0i+f3V95qnhPmyO8H82fYWutE0RQCgFAKAUAoBQCgFAKAUAoCr72L9Jb+yffWTtH44mdjV7yK3j17jfZPurMkZ9Ve6zHuZwNXcLqVNm8S37RvMoXK2UyefHwiDPo8a2Kja0PsqMU27orG82HdrltvpbiNh7ZuCGYZBisP2gyieKAkjWQDUUk3b1xRpYaUVFrJO7t17sreOnIrv9H8QQoFq5lZQfJYCL8WSII0y2raErxGk1xuS9dJZliKebbV//wA5+Leprb+7PxD3Vz3LD5SQMsoUDq8ypJnQLrM+ETU0kzNpVKcYuya8b2t6+pa9otGHwR8V/wDA9V8D86l64HyNR2oU31eRqWNv2mHlGfsP+VfVypNMhhV3kao2srGBcDR4QR+FdezfAOqk8zW3mxblBkGZAusFZzN1EEwI9HCsTHUE5b01ku43sHUThaLNf5LCTiL0jhb/AIlnkKy6kYqS3en6EeKu6sL8pecTfxWzXcMwth17W7xPD6Vpj2f71WV93Tn5mzsGG7RcoVnBtyvZRfF2eavkReKtYonXOAOADGB/PWvXUlwyPqMFh8LRp2k1JttttLj0LJLoRIbv4W+9wC492JHF3j317GU5SSTZzjXhoQbjGPciyiyBojEqWgdw+wEKfbVncrrSD7WkfMvG02/9mht63ltW7wYtkvCSeOoMerWoMRCcYqU01nxMvbOIhUowceEl4pmxvUZwt77Brm/vLrXmZlb4GUTc3ENbYMuU8gCoIBBDKePKBX1UYqas/M9qSlB3Vu7tXcXi1tW41sJn0KFJI1h8rHgeOoFT+xgpb1uN+7Ipe3qThuKXC2nOz565mC1jnA7IFTDK4ZkzMHJUKyknQiu5Uov3+tcsjmniJx/T1tZ3au7vJPXgQG973LjI7ZfJgBVhR3idBJ4kk1PhoximkR4uq5STl4aFdsO6AwJVvKBEqY/I86maTOFdq5qbQv3Xg66CFCjQASYA9pqCq4palqgpLRMg7uGZ9VBM6QATr4VWLkJPQ6X8nKEWSDIIYaHjwrC2r8yJ43odD3SH018+Ce9qpYP5kuz6ljB/Mn2fUtNaBoigFAKAUAoBQCgFAKAUAoBQFb3r8u36D7xWVtH4o9pQxnxIrWO8lvQfdWZIz6vwsw7ocKuYbUpbO0Ldj88J2ZI1MwYHDnWxO+Vj7Kju57xqJhbhEOZ0mTcGoBt/vcgt2fT41Fuvj60LO/FaeXX/AAYG2b3gcyCCTGveh82byea6ddBXm5mdOr7ujKtvZgM1xmB0zEjume9PH0E1I43ZBv2jY394TGEwnpT/AMLVBgfn0eteR8ljJbmFi+ryPuybwtMSyCCB5IWZXtJOv2l0mvqKsXNZP1kMPONJttcuXT90ZsdibdxrMWyI7xMWyPNmVPlglmHIiVOsRXEKU4xl73n6XpElTEUpzh7vTw6OHHXotqVDfDEq1xBYU2wqQ8KBwE+boTodfEdK6VKW4/aZnjxNP2iVLK2vAz/JLcLYi+T9Qcx9cdNKwMdCMJwUVbJ/QtqpKdVOTvk/oXrYuIdbByNbWcRfB7S27T9KYjKwjjzqvh3+mut+Zo7MSdN3vq9HbizUt7xrcdUDWVz5ipa0QFA+uRdgEd6fstoIrv3W+BtexlCN88unyyJjAbRw124cNkcXIZX0AE5TwhidQHI6QQYOlSU92M01qiriKVSVJuTvF+T9fYwbQ3NBabTtBI0ZiSvUhmkn+fV7WdZtbjXTdteWvVl1lWEaa1Xl9TDvbsNLOzbwt5iRkYkkmcrjgDouhPCo8a3Kg0+BnbQpr2ErLl5kRvBczYS6eton8JrPjm11opVHeFzl2wMQRrrw6mvtKMCviqtsreJaMLjzESfaeXD2Vc3L8fAypVd15LxfYe/nnOT7T7PRXrhdW+hzGtZ3t4s+tj5QodR4nh6KKCTuczqSlHdS8bmLOgXiYyweHxX01BKE966RqUsVRUFGTenrgaN3GJopZgsGdBOqx9XxNU54KL962fX038y9DGLJb2XV/BGXtphUVbbEkHUFREQdRCj+ZqSMM8zqVVbvuvMtu4t4sjs2pLgkxx0rE2urTgusjjPedzoW6A+kv/3P46o4P45dn1LuC+KfZ9Sz1oGgKAUAoBQCgFAKAUAoBQCgPjGKAqG9G0ELoOEA6nhqRWXtKL92XAoY7K0noQmJPdPiD7qymZ09GeN1B3au4YqbP+Eu9vKYnXpxrbyaufVxlldG2Cg5L7BXmQc7as8XMcg85R7K8dSC4kbrQWsirbxXkcHKwn0E+6uHXhzI/wAVRWrIfeY/omD+1b/8RqvgX+vR615GDj/+jj1LyK5hEZswB58P9vXX3EoxRlxqzk7ZG9bw1wrmzcp4tMET09Hsrj3ND3eq3vl4mlj8Nd1A1MAnWdOXGuKig4ndJ1PaXNr5K7GXEYgajuDQmY7w4V83tKNqkOp/Q28NPeqdn1RdN3bbPh3yxpib3EEjywRwqlh03Ty5s1dmSShK/Nn23sTIyuqLnBMMUJI1fiSpkxdu8Z8rpFSbrNd10003l19XT0I3cBssW8SLiW1AkyYadVjiRy4DoJAgGK7UWpXI51d6nut+vX8ktds3p7rQJPnL6hHZn+etetT4P13Ga1Pg/Xcau3cKzYPEKxJJtPpIIkKSDIUdK5qxbpST5MjxEG6M0+TKDffNgYPOyB/lFZCnZJoxt79HsKhgtmW1EZvfVz85xa0a7kU6lSMndyJC3hbQ84e017+eY39y7kR2pvVoyCxZ+t/m/wBK9/PMbzXcgoUefiZRas/XP3/9K5/OcVzX/ivsTKcErb3iZFs2frt/if6V7+cYnmu5fY636f7vE9jCYY8Wb/EP5V7+cV+a7l9juNSn+7xPv/p2F5l/8V/hT82rc13L7EyrR/d4khg79i0Mqd0cTxJJ6kmSTVWrinVlvTeY9tTTvctG5+MTNdIOj5Y9Wb86uYJP3p8H/JpYFXTmtHoW0GrxfPtAKAUAoBQCgFAKAUAoBQCgI7aex7d4EOorxpNWZ5KKkrNXRTNoboX7Umw2ZfqH4VnVtnRlnTdjKrbM40ZW6Hmv4I3DXb1gZfm9wEeBI9oFVo0a1PLdM6NHE0fdVN+ZkbbeIPC033T+VSbuIf8AaSf816U/E8fO8Y3Cy/3a9VDEPhbtR6sNj5cEu37H0YHaD8LbD0wPfXawVV6yXruJI7NxMviqJdSv9jDi93seFLMP83wFSLALjJk8dkr+6pJ9Vl9zxt/EF8NZt6I6Mp7xjyVI51WUqtGcWk7xfLkV8VRnKmqdtCt9m2oN60J/eFa0v6ixHCml3/wZbwqi/wCTJatsP+On3h+VQPb+MeiX/j/IeGb0t3s9OrHjeX/E/KoZbXx0uP8A8V9jqOGqLT6lh+T+0FvXCGDEpqZngwqFYitVneq3lpc0cHGUZ+9y+xctwrg7C9J//pu+8Vawfy+1mngflvrZNXsRHngCRz9vKrOZfvHiRt/btpPLxNsaji6zHP11HKoo6yXecSxFCPxNLt/k0r2++GV/12YdFRz+OWPxqKWLpJ/EVZ7SwkVbezNLaXyg2WR0t2rjFlIBYKF1Ea6kx6qiqY+FmopspVdr0d1qKbK/sQm4LNjKCCVU68RInSOk1nUXvTjC3FFPDPfUY25F7bc7Bn/gqPRW3+HpftXcbn4Sh+xdxjO5WE/Z0/D0v2ruH4Oh+xdx6G5eE/Z+78q99jT/AGruR7+Fofsj3I9Dc7CfshXvsaf7V3IfhaH7I9yPv9DsJ+yFc/h6X7V3Hn4Sh+xdyPP9DMH+y/E15+Go/tRy8Dh3/YgNzMH+y/zN+dPwtH9qOfy/DfsRkTdLCD/gr669WHpL+1dx2sHh1pBdxJYbZ1q35CAegVMWdDaoBQCgFAKAUAoBQCgFAKAUAoBQCgPkUAigPtAKAUBjuYdW8pVPpANAaz7IsHjZtH+4v5UBjOwcN/y9r7i/lQHk7Aw37C19xfyoCFx27lxbguYdbawDooCk+nrwqviKLqJbrs0QV6TnZp5oq53dx1svkt3QHYsRbxAAJPOBFVFhK8fhkvEz1ga8b7krX6WvoaOI3exZ8vCX39N1W95qN4Ku9ZLvZFPZ1aXxO/8A7n9jB/R/Ef8AJX/UUrlbPq8167CP8ok9bd7+x7TYGJ5YK962T869/L6vNeuw9/KJLS3e/sbNvYGL/wCUf1utefltTmvE7WzKnR3v7E9sDd7FLcV2trbymR38x4EcI8asYfBOnNSk9C3hsHKnNSlbLl/ovtoGNeNaJonugFAKAUAoBQCgFAKAUAoBQCgFAKAUAoBQCgFAKAUAoBQCgFAKAUAoBQCgFAKAUAoBQCgFAKAUAoBQCgFAKAUAoBQCgFAKAUAoB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://image.motortrend.com/f/wot/valvoline-nextgen-recycled-oil-good-74035/60502833/valvoline-nextgen-product-fami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72390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</a:rPr>
              <a:t>WHAT IF I DON’T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! change my oil?</a:t>
            </a:r>
            <a:endParaRPr lang="en-US" altLang="en-US" sz="4400" b="1" dirty="0">
              <a:solidFill>
                <a:srgbClr val="FF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b="1" dirty="0" smtClean="0"/>
              <a:t>Have you know anyone that hasn’t changed there oil for a long period of time that had something seriously bad happen to their engine? </a:t>
            </a:r>
          </a:p>
          <a:p>
            <a:pPr eaLnBrk="1" hangingPunct="1"/>
            <a:r>
              <a:rPr lang="en-US" altLang="en-US" dirty="0" smtClean="0"/>
              <a:t>If so lets split into groups and share.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92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457200" y="152400"/>
            <a:ext cx="7445375" cy="660400"/>
          </a:xfrm>
        </p:spPr>
        <p:txBody>
          <a:bodyPr>
            <a:noAutofit/>
          </a:bodyPr>
          <a:lstStyle/>
          <a:p>
            <a:r>
              <a:rPr lang="en-US" sz="7200" dirty="0" smtClean="0"/>
              <a:t>SLUDGE!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4114800" y="1066800"/>
            <a:ext cx="7445375" cy="730250"/>
          </a:xfrm>
        </p:spPr>
        <p:txBody>
          <a:bodyPr/>
          <a:lstStyle/>
          <a:p>
            <a:r>
              <a:rPr lang="en-US" sz="3600" b="1" dirty="0" smtClean="0"/>
              <a:t>This WILL kill an engine</a:t>
            </a:r>
            <a:endParaRPr lang="en-US" sz="3600" b="1" dirty="0"/>
          </a:p>
        </p:txBody>
      </p:sp>
      <p:pic>
        <p:nvPicPr>
          <p:cNvPr id="4100" name="Picture 4" descr="http://blog.1aauto.com/wp-content/uploads/2010/12/sludg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57" y="1888435"/>
            <a:ext cx="7875242" cy="478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7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Snake oil additives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Prolong, Slick 50, Lucas oil treatment, Motor Honey, etc. are thickeners or additive packages.</a:t>
            </a:r>
          </a:p>
          <a:p>
            <a:pPr eaLnBrk="1" hangingPunct="1"/>
            <a:r>
              <a:rPr lang="en-US" altLang="en-US" dirty="0" smtClean="0"/>
              <a:t>They will often hurt your car, It helps rarely</a:t>
            </a:r>
          </a:p>
        </p:txBody>
      </p:sp>
      <p:pic>
        <p:nvPicPr>
          <p:cNvPr id="36869" name="Picture 5" descr="http://shop.advanceautoparts.com/wcsstore/CVWEB/staticproductimage/N2049/large/7813595_cit_c162_pri_la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48178"/>
            <a:ext cx="2283785" cy="256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7" descr="http://www.slick50.com/img/slides/SK_banner_img1-putToTheTest_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48178"/>
            <a:ext cx="4648200" cy="256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Why should you change your oil?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70819"/>
            <a:ext cx="4343400" cy="45259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Oil changes are the single most important maintenance job to prolong the life of your car</a:t>
            </a:r>
          </a:p>
          <a:p>
            <a:pPr eaLnBrk="1" hangingPunct="1"/>
            <a:r>
              <a:rPr lang="en-US" altLang="en-US" dirty="0" smtClean="0"/>
              <a:t>They are easy..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Like, very easy!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pic>
        <p:nvPicPr>
          <p:cNvPr id="12293" name="Picture 5" descr="http://image.mustang50magazine.com/f/27845159/m5lp_1008_13_o+2011_ford_mustang_50+under_c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62400"/>
            <a:ext cx="5029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48200" y="1371600"/>
            <a:ext cx="4343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dirty="0" smtClean="0"/>
              <a:t>They give you the opportunity to monitor all the rest of the systems on a regular basis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Synthetics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There is much debate about synthetic oils</a:t>
            </a:r>
          </a:p>
          <a:p>
            <a:pPr eaLnBrk="1" hangingPunct="1"/>
            <a:r>
              <a:rPr lang="en-US" altLang="en-US" dirty="0" smtClean="0"/>
              <a:t>There is little doubt they are better</a:t>
            </a:r>
          </a:p>
          <a:p>
            <a:pPr eaLnBrk="1" hangingPunct="1"/>
            <a:r>
              <a:rPr lang="en-US" altLang="en-US" dirty="0" smtClean="0"/>
              <a:t>There is a lot of speculation about if they are worth the cost</a:t>
            </a:r>
          </a:p>
          <a:p>
            <a:pPr eaLnBrk="1" hangingPunct="1"/>
            <a:r>
              <a:rPr lang="en-US" altLang="en-US" dirty="0" smtClean="0"/>
              <a:t>Some cars come from the factory with synths</a:t>
            </a:r>
          </a:p>
          <a:p>
            <a:pPr eaLnBrk="1" hangingPunct="1"/>
            <a:r>
              <a:rPr lang="en-US" altLang="en-US" dirty="0" smtClean="0">
                <a:hlinkClick r:id="rId2"/>
              </a:rPr>
              <a:t>www.bobistheoilguy.com</a:t>
            </a:r>
            <a:r>
              <a:rPr lang="en-US" altLang="en-US" dirty="0" smtClean="0"/>
              <a:t> for more info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1447800" y="5410200"/>
            <a:ext cx="716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>
                <a:hlinkClick r:id="rId3"/>
              </a:rPr>
              <a:t>http://www.youtube.com/watch?v=TgtUDTFxOkQ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Synthetics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What is the cheapest place to buy synthetic oil from? 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6" r="1825" b="13561"/>
          <a:stretch/>
        </p:blipFill>
        <p:spPr bwMode="auto">
          <a:xfrm>
            <a:off x="990600" y="2819400"/>
            <a:ext cx="6781800" cy="385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65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How often should you change your oil?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Carbureted cars – 3,000 miles or 3 months</a:t>
            </a:r>
          </a:p>
          <a:p>
            <a:pPr eaLnBrk="1" hangingPunct="1"/>
            <a:r>
              <a:rPr lang="en-US" altLang="en-US" smtClean="0"/>
              <a:t>Fuel injected cars – 5-7,000 miles or 4 months</a:t>
            </a:r>
          </a:p>
          <a:p>
            <a:pPr eaLnBrk="1" hangingPunct="1"/>
            <a:r>
              <a:rPr lang="en-US" altLang="en-US" smtClean="0"/>
              <a:t>Severe driving = change more often</a:t>
            </a:r>
          </a:p>
          <a:p>
            <a:pPr eaLnBrk="1" hangingPunct="1"/>
            <a:r>
              <a:rPr lang="en-US" altLang="en-US" smtClean="0"/>
              <a:t>Short trips, idling, dusty conditions are severe driving</a:t>
            </a:r>
          </a:p>
        </p:txBody>
      </p:sp>
      <p:pic>
        <p:nvPicPr>
          <p:cNvPr id="13317" name="Picture 5" descr="http://www.quickfueltechnology.com/carburetors-qfx-series/images/fx-4712FX%204714%2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38649"/>
            <a:ext cx="3500911" cy="211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http://www.howrah.org/style/fuel-inject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99614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What does oil do?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It keeps the parts from touching each other</a:t>
            </a:r>
          </a:p>
          <a:p>
            <a:pPr eaLnBrk="1" hangingPunct="1"/>
            <a:r>
              <a:rPr lang="en-US" altLang="en-US" dirty="0" smtClean="0"/>
              <a:t>It provides a slippery film between the parts</a:t>
            </a:r>
          </a:p>
          <a:p>
            <a:pPr eaLnBrk="1" hangingPunct="1"/>
            <a:r>
              <a:rPr lang="en-US" altLang="en-US" dirty="0" smtClean="0"/>
              <a:t>It reduces friction that causes wear and heat</a:t>
            </a:r>
          </a:p>
          <a:p>
            <a:pPr eaLnBrk="1" hangingPunct="1"/>
            <a:r>
              <a:rPr lang="en-US" altLang="en-US" dirty="0" smtClean="0"/>
              <a:t>It cleans the engine</a:t>
            </a:r>
          </a:p>
          <a:p>
            <a:pPr eaLnBrk="1" hangingPunct="1"/>
            <a:r>
              <a:rPr lang="en-US" altLang="en-US" dirty="0" smtClean="0"/>
              <a:t>It cools the engine</a:t>
            </a:r>
          </a:p>
          <a:p>
            <a:pPr eaLnBrk="1" hangingPunct="1"/>
            <a:r>
              <a:rPr lang="en-US" altLang="en-US" dirty="0" smtClean="0"/>
              <a:t>It prevents corrosion inside the engine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33400" y="5039833"/>
            <a:ext cx="845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What if our engine is low on oil? How bad is that?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The oil pan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Made from stamped steel or cast aluminum</a:t>
            </a:r>
          </a:p>
          <a:p>
            <a:pPr eaLnBrk="1" hangingPunct="1"/>
            <a:r>
              <a:rPr lang="en-US" altLang="en-US" smtClean="0"/>
              <a:t>Mounted on the bottom of the engine</a:t>
            </a:r>
          </a:p>
          <a:p>
            <a:pPr eaLnBrk="1" hangingPunct="1"/>
            <a:r>
              <a:rPr lang="en-US" altLang="en-US" smtClean="0"/>
              <a:t>Catches oil draining down from the engine</a:t>
            </a:r>
          </a:p>
          <a:p>
            <a:pPr eaLnBrk="1" hangingPunct="1"/>
            <a:r>
              <a:rPr lang="en-US" altLang="en-US" smtClean="0"/>
              <a:t>Some have a windage tray or baffles to keep the oil contained when the car changes direction or speed</a:t>
            </a:r>
          </a:p>
          <a:p>
            <a:pPr eaLnBrk="1" hangingPunct="1"/>
            <a:r>
              <a:rPr lang="en-US" altLang="en-US" smtClean="0"/>
              <a:t>The drain plug is in the bottom of the pan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Oil pan types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5" t="5925" r="5554" b="57484"/>
          <a:stretch>
            <a:fillRect/>
          </a:stretch>
        </p:blipFill>
        <p:spPr bwMode="auto">
          <a:xfrm>
            <a:off x="5257800" y="1676400"/>
            <a:ext cx="35052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08450"/>
            <a:ext cx="2819400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0"/>
            <a:ext cx="25146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3652838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Oil pump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Picks up oil through the pick up tube and pumps it through the engine 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6596063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Oil filter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Gets oil from the pump and runs it through a fine mesh</a:t>
            </a:r>
          </a:p>
          <a:p>
            <a:pPr eaLnBrk="1" hangingPunct="1"/>
            <a:r>
              <a:rPr lang="en-US" altLang="en-US" smtClean="0"/>
              <a:t>Traps particulate matter and stores it</a:t>
            </a:r>
          </a:p>
          <a:p>
            <a:pPr eaLnBrk="1" hangingPunct="1"/>
            <a:r>
              <a:rPr lang="en-US" altLang="en-US" smtClean="0"/>
              <a:t>Will bypass when full to prevent engine from starving for oil</a:t>
            </a:r>
          </a:p>
          <a:p>
            <a:pPr eaLnBrk="1" hangingPunct="1"/>
            <a:r>
              <a:rPr lang="en-US" altLang="en-US" smtClean="0"/>
              <a:t>Should be replaced with every oil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19852</TotalTime>
  <Words>981</Words>
  <Application>Microsoft Office PowerPoint</Application>
  <PresentationFormat>On-screen Show (4:3)</PresentationFormat>
  <Paragraphs>131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Trek</vt:lpstr>
      <vt:lpstr>Oil and Oil changes</vt:lpstr>
      <vt:lpstr>Why should YOU change your oil</vt:lpstr>
      <vt:lpstr>Why should you change your oil?</vt:lpstr>
      <vt:lpstr>How often should you change your oil?</vt:lpstr>
      <vt:lpstr>What does oil do?</vt:lpstr>
      <vt:lpstr>The oil pan</vt:lpstr>
      <vt:lpstr>Oil pan types</vt:lpstr>
      <vt:lpstr>Oil pump</vt:lpstr>
      <vt:lpstr>Oil filter</vt:lpstr>
      <vt:lpstr>Oil filters</vt:lpstr>
      <vt:lpstr>Distribution system</vt:lpstr>
      <vt:lpstr>The Dipstick</vt:lpstr>
      <vt:lpstr>Oil fill cap</vt:lpstr>
      <vt:lpstr>Checking oil</vt:lpstr>
      <vt:lpstr>S.A.E.</vt:lpstr>
      <vt:lpstr>The SAE rates oil for Viscosity</vt:lpstr>
      <vt:lpstr>The SAE rates oil for Viscosity</vt:lpstr>
      <vt:lpstr>The higher the number the slower the flow</vt:lpstr>
      <vt:lpstr>The solution – multi-grade oils</vt:lpstr>
      <vt:lpstr>What do you want?</vt:lpstr>
      <vt:lpstr>API – American Petroleum Institute</vt:lpstr>
      <vt:lpstr>S and C</vt:lpstr>
      <vt:lpstr>The second letter is the version number</vt:lpstr>
      <vt:lpstr>The doughnut</vt:lpstr>
      <vt:lpstr>Additives</vt:lpstr>
      <vt:lpstr>Those additives wear out</vt:lpstr>
      <vt:lpstr>WHAT IF I DON’T! change my oil?</vt:lpstr>
      <vt:lpstr>SLUDGE!</vt:lpstr>
      <vt:lpstr>Snake oil additives</vt:lpstr>
      <vt:lpstr>Synthetics</vt:lpstr>
      <vt:lpstr>Synthetics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Oil and Oil changes</dc:title>
  <dc:creator>Engelhardt, Jordan</dc:creator>
  <cp:lastModifiedBy>Admin</cp:lastModifiedBy>
  <cp:revision>32</cp:revision>
  <dcterms:modified xsi:type="dcterms:W3CDTF">2015-12-07T18:30:08Z</dcterms:modified>
</cp:coreProperties>
</file>