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56" r:id="rId2"/>
    <p:sldId id="257" r:id="rId3"/>
    <p:sldId id="286" r:id="rId4"/>
    <p:sldId id="311" r:id="rId5"/>
    <p:sldId id="258" r:id="rId6"/>
    <p:sldId id="259" r:id="rId7"/>
    <p:sldId id="319" r:id="rId8"/>
    <p:sldId id="294" r:id="rId9"/>
    <p:sldId id="321" r:id="rId10"/>
    <p:sldId id="260" r:id="rId11"/>
    <p:sldId id="261" r:id="rId12"/>
    <p:sldId id="266" r:id="rId13"/>
    <p:sldId id="267" r:id="rId14"/>
    <p:sldId id="262" r:id="rId15"/>
    <p:sldId id="263" r:id="rId16"/>
    <p:sldId id="264" r:id="rId17"/>
    <p:sldId id="265" r:id="rId18"/>
    <p:sldId id="269" r:id="rId19"/>
    <p:sldId id="291" r:id="rId20"/>
    <p:sldId id="292" r:id="rId21"/>
    <p:sldId id="270" r:id="rId22"/>
    <p:sldId id="300" r:id="rId23"/>
    <p:sldId id="293" r:id="rId24"/>
    <p:sldId id="301" r:id="rId25"/>
    <p:sldId id="303" r:id="rId26"/>
    <p:sldId id="305" r:id="rId27"/>
    <p:sldId id="272" r:id="rId28"/>
    <p:sldId id="307" r:id="rId29"/>
    <p:sldId id="308" r:id="rId30"/>
    <p:sldId id="309" r:id="rId31"/>
    <p:sldId id="296" r:id="rId32"/>
    <p:sldId id="297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4" r:id="rId42"/>
    <p:sldId id="285" r:id="rId43"/>
    <p:sldId id="304" r:id="rId44"/>
    <p:sldId id="287" r:id="rId45"/>
    <p:sldId id="289" r:id="rId46"/>
    <p:sldId id="299" r:id="rId47"/>
    <p:sldId id="290" r:id="rId48"/>
    <p:sldId id="331" r:id="rId49"/>
    <p:sldId id="342" r:id="rId50"/>
    <p:sldId id="334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75" autoAdjust="0"/>
    <p:restoredTop sz="94660"/>
  </p:normalViewPr>
  <p:slideViewPr>
    <p:cSldViewPr>
      <p:cViewPr varScale="1">
        <p:scale>
          <a:sx n="102" d="100"/>
          <a:sy n="102" d="100"/>
        </p:scale>
        <p:origin x="-5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D46BA3-3832-4C44-8CFC-2F1DB26E26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A48DB2-F652-4E39-B370-0CCC10F483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7DCEAA-1F71-4C2F-8474-62273857EE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A7DAD-C4BE-4DC2-A8E2-1A9F857B4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32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5E0BA-2193-4B22-81DB-A4BA58AE1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2007 Rolling Hills Publishing  www.AutoUpkeep.com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9470C-1904-45FC-8C23-0F5978644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1B7447-3726-4F1A-A403-A3829A0C22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9B3EC4B-896F-405D-B4C7-A905ABD475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5ED370-88B9-4F79-9571-4AB0E77AC1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17C08EB-5499-4EBB-8146-8AC9027767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FED7EB-C280-4958-AF18-83C73F3520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2A9053-A0FC-490D-8998-9095E68893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A64038-249C-4F16-8223-7E922C6196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EFF1E9-CAC7-4262-9ABD-D0786C9A34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0FDC1563-6269-4BC4-8779-636A60664B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"/>
            <a:ext cx="3429000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latin typeface="Algerian" pitchFamily="82" charset="0"/>
              </a:rPr>
              <a:t>Tires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1752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“Secrets to Success”</a:t>
            </a:r>
          </a:p>
          <a:p>
            <a:pPr algn="ctr"/>
            <a:r>
              <a:rPr lang="en-US" dirty="0" smtClean="0"/>
              <a:t>- </a:t>
            </a:r>
            <a:r>
              <a:rPr lang="en-US" b="1" dirty="0" smtClean="0"/>
              <a:t>Unit 6 </a:t>
            </a:r>
            <a:r>
              <a:rPr lang="en-US" dirty="0" smtClean="0"/>
              <a:t>-</a:t>
            </a:r>
            <a:endParaRPr lang="en-US" dirty="0"/>
          </a:p>
        </p:txBody>
      </p:sp>
      <p:pic>
        <p:nvPicPr>
          <p:cNvPr id="9221" name="Picture 5" descr="http://www.treadpros.com/tires/Documents/tires%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8534400" cy="294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800600"/>
            <a:ext cx="8183880" cy="10515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Bias-ply tires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Had plies of cords that ran at 55 degree angles to the rim.</a:t>
            </a:r>
          </a:p>
          <a:p>
            <a:pPr eaLnBrk="1" hangingPunct="1"/>
            <a:r>
              <a:rPr lang="en-US" altLang="en-US" dirty="0" smtClean="0"/>
              <a:t>Pliable, but lots of rolling resistance.</a:t>
            </a:r>
          </a:p>
        </p:txBody>
      </p:sp>
      <p:pic>
        <p:nvPicPr>
          <p:cNvPr id="14340" name="Picture 4" descr="bias bel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14400"/>
            <a:ext cx="31480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609600"/>
            <a:ext cx="4788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Tire Designs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876800"/>
            <a:ext cx="8183880" cy="10515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Radials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Introduced in 1948 by Michelin</a:t>
            </a:r>
          </a:p>
          <a:p>
            <a:pPr eaLnBrk="1" hangingPunct="1"/>
            <a:r>
              <a:rPr lang="en-US" altLang="en-US" dirty="0" smtClean="0"/>
              <a:t>Americans resisted until the 70s</a:t>
            </a:r>
          </a:p>
          <a:p>
            <a:pPr eaLnBrk="1" hangingPunct="1"/>
            <a:r>
              <a:rPr lang="en-US" altLang="en-US" dirty="0" smtClean="0"/>
              <a:t>By 1982, all cars sold in the US had steel belted radials</a:t>
            </a:r>
          </a:p>
        </p:txBody>
      </p:sp>
      <p:pic>
        <p:nvPicPr>
          <p:cNvPr id="15364" name="Picture 4" descr="radial bel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5877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609600"/>
            <a:ext cx="4788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Tire Designs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Tire Construction</a:t>
            </a:r>
          </a:p>
        </p:txBody>
      </p:sp>
      <p:pic>
        <p:nvPicPr>
          <p:cNvPr id="17411" name="Picture 4" descr="parts of a ti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838200"/>
            <a:ext cx="5829300" cy="43719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Sidewall construction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183880" cy="418795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Sidewalls hold the tire up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More plies: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Carry more load, 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less side to side 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movement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Less plies: Softer ride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18437" name="Picture 5" descr="http://www.onallcylinders.com/wp-content/uploads/2013/10/bias_p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431933">
            <a:off x="5070479" y="338070"/>
            <a:ext cx="3810000" cy="2109053"/>
          </a:xfrm>
          <a:prstGeom prst="ellipse">
            <a:avLst/>
          </a:prstGeom>
          <a:solidFill>
            <a:schemeClr val="bg1"/>
          </a:solidFill>
          <a:ln w="1111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1433" y="6096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/>
              <a:t>Tread design</a:t>
            </a:r>
          </a:p>
        </p:txBody>
      </p:sp>
      <p:pic>
        <p:nvPicPr>
          <p:cNvPr id="19462" name="Picture 8" descr="swam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http://images.sodahead.com/polls/004257869/neither_answer_3_xlar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4120">
            <a:off x="5570574" y="733501"/>
            <a:ext cx="2776310" cy="126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97024" y="2362200"/>
            <a:ext cx="8305800" cy="19812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dirty="0" smtClean="0"/>
              <a:t>Which tire has the best traction?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altLang="en-US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altLang="en-US" dirty="0" smtClean="0"/>
              <a:t>		A			B			C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altLang="en-US" dirty="0" smtClean="0"/>
          </a:p>
        </p:txBody>
      </p:sp>
      <p:pic>
        <p:nvPicPr>
          <p:cNvPr id="11" name="Picture 4" descr="aquatr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886200"/>
            <a:ext cx="2676525" cy="1998663"/>
          </a:xfrm>
          <a:prstGeom prst="rect">
            <a:avLst/>
          </a:prstGeom>
          <a:noFill/>
        </p:spPr>
      </p:pic>
      <p:pic>
        <p:nvPicPr>
          <p:cNvPr id="13" name="Picture 6" descr="drag sl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38862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Tread characteristics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685800"/>
            <a:ext cx="4145280" cy="418795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More rubber to the ground means more friction</a:t>
            </a:r>
          </a:p>
          <a:p>
            <a:pPr eaLnBrk="1" hangingPunct="1"/>
            <a:r>
              <a:rPr lang="en-US" altLang="en-US" dirty="0" smtClean="0"/>
              <a:t>Too much rubber on the ground leaves no room for water to escape</a:t>
            </a:r>
          </a:p>
          <a:p>
            <a:pPr eaLnBrk="1" hangingPunct="1"/>
            <a:r>
              <a:rPr lang="en-US" altLang="en-US" dirty="0" smtClean="0"/>
              <a:t>Small voids pack full of snow and mud</a:t>
            </a:r>
          </a:p>
          <a:p>
            <a:pPr eaLnBrk="1" hangingPunct="1"/>
            <a:r>
              <a:rPr lang="en-US" altLang="en-US" dirty="0" smtClean="0"/>
              <a:t>Large voids squirm and howl</a:t>
            </a:r>
          </a:p>
        </p:txBody>
      </p:sp>
      <p:pic>
        <p:nvPicPr>
          <p:cNvPr id="20485" name="Picture 5" descr="http://www.tirereview.com/wp-content/uploads/Articles/02_01_2011/84259tiretechjp_000000397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86882"/>
            <a:ext cx="351692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http://lh5.ggpht.com/_EhOQGW2GHBg/SiLKNonQH6I/AAAAAAAAHVQ/8Ni0d-GpovY/Aquatread%5B2%5D.jpg?imgmax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71862"/>
            <a:ext cx="3718461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Tread composition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19200"/>
            <a:ext cx="8183880" cy="418795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Soft tread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 sticks better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Hard tread 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lasts longer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Hot vs. Cold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pic>
        <p:nvPicPr>
          <p:cNvPr id="21509" name="Picture 5" descr="http://files.harrispublications.com/wp-content/uploads/sites/7/2013/12/chevelle+burnout+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43200"/>
            <a:ext cx="3934839" cy="254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ttp://www.grevenbroichtv.de/assets/images/publictext/burnout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058" y="762000"/>
            <a:ext cx="218872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257800"/>
            <a:ext cx="8183880" cy="105156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/>
              <a:t>UTQGS Tread codes</a:t>
            </a:r>
            <a:br>
              <a:rPr lang="en-US" sz="54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Uniform Tire Quality Grading Standards</a:t>
            </a:r>
            <a:endParaRPr lang="en-US" sz="54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Traction – A B C</a:t>
            </a:r>
          </a:p>
          <a:p>
            <a:pPr eaLnBrk="1" hangingPunct="1">
              <a:buFontTx/>
              <a:buNone/>
            </a:pPr>
            <a:r>
              <a:rPr lang="en-US" altLang="en-US" sz="1800" b="1" smtClean="0"/>
              <a:t>Straight ahead traction on a wet surface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Temperature – A B C</a:t>
            </a:r>
          </a:p>
          <a:p>
            <a:pPr eaLnBrk="1" hangingPunct="1">
              <a:buFontTx/>
              <a:buNone/>
            </a:pPr>
            <a:r>
              <a:rPr lang="en-US" altLang="en-US" sz="1800" b="1" smtClean="0"/>
              <a:t>Represent a tire’s ability to withstand heat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Treadwear – between 60- 620</a:t>
            </a:r>
          </a:p>
          <a:p>
            <a:pPr eaLnBrk="1" hangingPunct="1">
              <a:buFontTx/>
              <a:buNone/>
            </a:pPr>
            <a:r>
              <a:rPr lang="en-US" altLang="en-US" sz="2000" smtClean="0"/>
              <a:t>Tires are tested in controlled conditions on a government test track. </a:t>
            </a:r>
          </a:p>
          <a:p>
            <a:pPr eaLnBrk="1" hangingPunct="1">
              <a:buFontTx/>
              <a:buNone/>
            </a:pPr>
            <a:r>
              <a:rPr lang="en-US" altLang="en-US" sz="2000" smtClean="0"/>
              <a:t>For comparison purposes. The numbers don’t mean anything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Tire Sizes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5791200" cy="51816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Old time codes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70D</a:t>
            </a:r>
          </a:p>
          <a:p>
            <a:pPr eaLnBrk="1" hangingPunct="1"/>
            <a:r>
              <a:rPr lang="en-US" altLang="en-US" sz="2800" dirty="0" smtClean="0"/>
              <a:t>Sizes in inches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35X12.5X15</a:t>
            </a:r>
          </a:p>
          <a:p>
            <a:pPr eaLnBrk="1" hangingPunct="1"/>
            <a:r>
              <a:rPr lang="en-US" altLang="en-US" sz="2800" dirty="0" smtClean="0"/>
              <a:t>P-metric codes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P185/75R15</a:t>
            </a:r>
          </a:p>
        </p:txBody>
      </p:sp>
      <p:pic>
        <p:nvPicPr>
          <p:cNvPr id="23556" name="Picture 8" descr="size ch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90600"/>
            <a:ext cx="4244340" cy="459298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Old time tire with code</a:t>
            </a:r>
          </a:p>
        </p:txBody>
      </p:sp>
      <p:pic>
        <p:nvPicPr>
          <p:cNvPr id="24579" name="Picture 5" descr="polygl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36" y="530225"/>
            <a:ext cx="5583766" cy="41878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In the bad old days…</a:t>
            </a:r>
          </a:p>
        </p:txBody>
      </p:sp>
      <p:pic>
        <p:nvPicPr>
          <p:cNvPr id="10243" name="Picture 7" descr="wagon whe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66800"/>
            <a:ext cx="3886200" cy="3905729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/>
              <a:t>Inch size tire</a:t>
            </a:r>
          </a:p>
        </p:txBody>
      </p:sp>
      <p:pic>
        <p:nvPicPr>
          <p:cNvPr id="25603" name="Picture 5" descr="5e_1_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3587751" cy="2590801"/>
          </a:xfrm>
          <a:noFill/>
        </p:spPr>
      </p:pic>
      <p:pic>
        <p:nvPicPr>
          <p:cNvPr id="25605" name="Picture 5" descr="http://i.ebayimg.com/00/s/ODAwWDgwMA==/z/88IAAMXQE9hR-Edk/$T2eC16J,!y0E9s2S5))ZBR-EdkHYpQ~~60_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68" y="1295399"/>
            <a:ext cx="3971731" cy="397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627" name="Picture 4" descr="tire cod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533400"/>
            <a:ext cx="7924800" cy="60721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Tire Classifications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smtClean="0"/>
              <a:t>Tread Design</a:t>
            </a:r>
          </a:p>
          <a:p>
            <a:pPr lvl="1"/>
            <a:r>
              <a:rPr lang="en-US" altLang="en-US" sz="2400" smtClean="0"/>
              <a:t>M + S</a:t>
            </a:r>
          </a:p>
          <a:p>
            <a:pPr lvl="1"/>
            <a:r>
              <a:rPr lang="en-US" altLang="en-US" sz="2400" smtClean="0"/>
              <a:t>Snow</a:t>
            </a:r>
          </a:p>
          <a:p>
            <a:r>
              <a:rPr lang="en-US" altLang="en-US" sz="2800" smtClean="0"/>
              <a:t>Tire Sizes</a:t>
            </a:r>
          </a:p>
        </p:txBody>
      </p:sp>
      <p:pic>
        <p:nvPicPr>
          <p:cNvPr id="27652" name="Picture 6" descr="14 Tire Sidewall Informati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600200"/>
            <a:ext cx="3806825" cy="4343400"/>
          </a:xfrm>
          <a:noFill/>
        </p:spPr>
      </p:pic>
      <p:pic>
        <p:nvPicPr>
          <p:cNvPr id="27653" name="Picture 7" descr="14 Service Description Exampl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75" y="3502025"/>
            <a:ext cx="4314825" cy="2800350"/>
          </a:xfrm>
          <a:noFill/>
        </p:spPr>
      </p:pic>
      <p:sp>
        <p:nvSpPr>
          <p:cNvPr id="27654" name="Date Placeholder 5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tx2"/>
                </a:solidFill>
                <a:cs typeface="Arial" charset="0"/>
              </a:rPr>
              <a:t>Chapter 14</a:t>
            </a:r>
          </a:p>
        </p:txBody>
      </p:sp>
      <p:sp>
        <p:nvSpPr>
          <p:cNvPr id="2765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tx2"/>
                </a:solidFill>
                <a:cs typeface="Arial" charset="0"/>
              </a:rPr>
              <a:t>© 2007 Rolling Hills Publishing  www.AutoUpkeep.com</a:t>
            </a:r>
          </a:p>
        </p:txBody>
      </p:sp>
      <p:sp>
        <p:nvSpPr>
          <p:cNvPr id="27656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9D9E1F-2138-44C2-9513-5159510E9F95}" type="slidenum">
              <a:rPr lang="en-US" altLang="en-US" smtClean="0">
                <a:solidFill>
                  <a:schemeClr val="tx2"/>
                </a:solidFill>
                <a:cs typeface="Arial" charset="0"/>
              </a:rPr>
              <a:pPr eaLnBrk="1" hangingPunct="1"/>
              <a:t>22</a:t>
            </a:fld>
            <a:endParaRPr lang="en-US" altLang="en-US" smtClean="0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Snow tires in action?</a:t>
            </a:r>
            <a:endParaRPr lang="en-US" sz="44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RWL – Raised white lettering</a:t>
            </a:r>
          </a:p>
          <a:p>
            <a:pPr eaLnBrk="1" hangingPunct="1"/>
            <a:r>
              <a:rPr lang="en-US" altLang="en-US" smtClean="0"/>
              <a:t>OWL – Outline white lettering</a:t>
            </a:r>
          </a:p>
          <a:p>
            <a:pPr eaLnBrk="1" hangingPunct="1"/>
            <a:r>
              <a:rPr lang="en-US" altLang="en-US" smtClean="0"/>
              <a:t>White wall vs. black wall</a:t>
            </a:r>
          </a:p>
          <a:p>
            <a:pPr eaLnBrk="1" hangingPunct="1"/>
            <a:r>
              <a:rPr lang="en-US" altLang="en-US" smtClean="0"/>
              <a:t>M&amp;S – Mud and Snow</a:t>
            </a:r>
          </a:p>
        </p:txBody>
      </p:sp>
      <p:pic>
        <p:nvPicPr>
          <p:cNvPr id="30724" name="Picture 5" descr="http://andersonrestorations.com/showroom/images/fullsize/1360_drive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3395162" cy="2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6" descr="data:image/jpeg;base64,/9j/4AAQSkZJRgABAQAAAQABAAD/2wCEAAkGBxQTEhQUEhQWFRQWGB0aFxgYGBccFxwcGRoYFxUYGxgYHCggHBwlHBgXITEhJSkrLi4uFx8zODMsNygtLiwBCgoKDg0OFxAQFywcHBwsLCwsLCwsLCwsLCwsLCwsLCwsLCwsLCwsLCwsLCssLDcsNzcsNywsKysrKysrKysrK//AABEIAMEBBQMBIgACEQEDEQH/xAAbAAACAwEBAQAAAAAAAAAAAAACAwEEBQAGB//EAEEQAAIBAwIDBQYFAwIEBgMBAAECEQADIRIxBEFRBSJhcYEGEzKRobFCUsHh8CMz0RRiJENykhVTgqLC8URjsgf/xAAXAQEBAQEAAAAAAAAAAAAAAAAAAQID/8QAGREBAQEBAQEAAAAAAAAAAAAAABEBQSEx/9oADAMBAAIRAxEAPwDTAqStHFRc4pdtztABrgjgJpjW1KMrfiwf8UlkuFZgINs79dt6ApbVZuXNt1WZ+maiBsWbdvaT0nB8sVdtcHdfMBF6tjfw3+dUT2qIIs21xklzD45AHc+FUuJ493TUbhIJ7yQAAOR7u/iKqta6lhMXLst02B6bUJ7eCA+5shCcKx+Exg/Dz51iC5ElR3CDKzODvvmKDXEj8B5E5jlJ8+dVPWhf7Vd3Ie4VJG9swhJ2JHMbyKoCDiArg5YT3vPqOh5UBtz3TMfhf9POrfBdjXrsEIZH4hhRykluVFIe6xbV+PmOZjmR1+9Rbb8aQeqxt1OeR5ivS8L7JzDXHAMR3ZOZiCTjx2rZtdjcNbH9oE9WLN4gdBmkHiLNskkKmpDBIhjHIgkD5eVSyqMSWtmMxlW57/iH1r6fwt0iFjSCAI+hxGTAryft3YS06uBAcQ+IVoOMcjneh8eadQIRiCN0cfeOh5jrQ2kZ3tqJDFgvOSpIz4wJg1JKghcm2xnPxDlPmJ9RWj7PWC3EzMm0Gg5OQQB6CZqD13CcBZtghRGmefeOIz45o0sKBL40gkyREbgfvS+HyOXjtBIP7Uv2h4jTwrT+IgAjmWMRjahrJve16bJbZ2GAdJCEg7Z3MEY8a9V7Oceb1gl1Nu5bcpcQ5IKxz6QQa+dXSZCDIVyVjALmAxH+0QM+Fer9gHLWn1TNy45nmxwJ+hqrmvZBRnoa8P8A/wChAMLKb/EcbmMBQBzJr1fCMfGQP4fDFeP9tOO0cTZ0uVhCJidOswzCeYEx4mia85c4KFClv7ebjT3VLAAIPzP1irvYVo3ONtbCTrccwtsf0werYX5Vn3eLBgKpVQYtA9Zhrjzuxq52R2def+tY94jqpVHUWyC5YBtRuYiJ2HSmD6T7qBJHeAyOQ5ZFdfuIAJdQIyZAGxjBrxt3sfiXP9TiYJ1agbrFTMRC2wNOJkzzrP7S9lrms6U1W2LFQj/CxiPjMkYjJqq9kvbvDWyQ1+3I3UMCfEgLTuH4tGRXtFTbbKsuZj9eVeH4f2d4iV7ttHBOpy2omcgFRIMERXpOyOCNqylkaTpkmAYJJLM3gM7RUGihBOAJByYk48OleU9seKjiLaLMrbMlTB0tBbP5io+terAI2mFHgTjJjn86+acdxJvX7tzVu3dAH4VAUesAfOiHXePbDqqhVJW0o2t4nUBzY/mPSll30+7MsT3wFEm6xjRq5kEyPCKi0invkE2iwV4nuk5x9SPKK9B7I9lEsL1wfCCLRbHM9+B/N6itzsTs33KnWFa44UuSBAMYQdAvTxrqs3iEjvKvWWiTjqc11CvJ3ODAP/EXYztMD96G72latqws2yTydsKTIxO58qwzeg6suDjv9453z+tIuPAM5U+fpP8AmjK9xXaDu0XHjGPdnunoYP2NUieUAOOYwT/kfao0DAIlTs3MdKt8L2ZcuYKkyYUiV+pxQIQljkw+N5OKn3LFjGCeREBuQP716XgvZMsAbriRyUS3lJwKvr7O2dMw45atUnptsBPhVXjx6CTjuv0jc+HQ/Q0u6whYXc6XXEZOIG48RWh2hwq27j2rjSwwrDl0kcxHTaqVxCzDuk3Ey68mRYYmOZAkyNxUR7Psnsy1atg6QzjckZ3yPACKvX762hN4hVj8WwkyAR0rF4j2ptg/0Vd9Q06ohZIkb52rJvPc4hSL2iEMJbksWJBHrp3LbDFX1Wtx3tlaGpbau5EwTIU52BOPStj2c7SN8XVuILdyyQGWQwOoSpDDfAj1rzvB9g4Bc4B+HdpOJ6D61q8Mq2592ugE8pk7ST+9Ng9Je/KCJGkrvzJxjxrznt0dQtAZfvAicZXf0NV+O9pVQ+7UgsAcSDtz8K82O0Ll4mFkwcLuFGWGckmOXKholAASBqCk6AfxN+Jz0Ucq1PZJRrv3QxbSUEx11FzHU4rCe4W75gISFbSMquIAHIET6xXqPYu0NPEgGf62OUqF7pI66TyqK1OIQ6oG26/LzrO9oXAtJ7z4TdUEAEmIYkTuCYj1rU4xypwcDbflyP0rOfvgq5BG/jK7R086lR5dnyNRCI+r4PwhSQqQetex9lbZt2bIYGYknmC2TE+lVeH4RFOpVUQN4n6mrb8UqQGaBBMt6xk+VWmePSq8knUBnOw5V807f7T1cZeeNSR7tidtJ5eGcg9RWlxvtogtwrlnBgqgnfbNeW4Vm71zVrzLIRjT5HcdelBf4Th0Zhad9Ic/0ruO6w2DDodj5g17H2VugWvcMAHtsy3U1c9RMgcwQd+leGt3FUFSNVp+cd5GGxB8PqKi5ZJMMSLoH9NwcMp2UmdjyPKqtfSwg1QBGf8AaDk7d0R6VHE3ETD3bajJ7zKD5QT+9fKW4TUnee45U99HZpAHNSOQ5j1o14G0rBws2yIDbuhPKeo3B5iiV9B4j2m4JQSby3P+lWY5xGNqpXPb2yJFqzcbu/HCrk7SZMDlXkRYjuQAwyjgQGByM9Dy6Gpa4SS4ENn3i8mH4jHTqPWhWj2j7VcReUKEWwGwSCSSNjJ5eIA2NZdmzo7ogMM4zPOPE9KjTA5+7PP8p/z9xVhbOfdkhXUSrEwCI1AT4jI+VUc1wKjEAm3cGl1BjS4zbOPw6u8PUU8+0nGwtsCwhAGyfEoHdhiaUik94ISHw6QczzA6E9NjRWOAcyNLELlW0kkHoQeXIx508Gff4i9fbW9xTyAcbeAiurV/8FuMAdD6jvGkqRy3IIO8+ldQ8Zlm2WYBBLEwV5/tW3wPs85PeIVTuAQfTOKR7P2v+JAO/u2ONmAj7dK9eohTnvSBt84xGKgqdm9k2bYkJqbkW8Z1HOBBp/E8YtsS7BFiDtjrWT27xVxYVLq2oUvJUmdMdwAHBM71ingwHV213CIN1bpDLOqUQL5RPrRMfROFuI6KylWVgNLAyGiRtzjO/SuZgqzz6ZgQZHpXnvZtGS2qloVS5C7DvMSQByGZrUbisDOFnPL5/pUV5Ltm1ruuDvIJY7AASzT6xFV0tiJyHYQDnuWx3Sx6lhgDxpva94C8/wCJNUkDoORPQtXcDPvrQu5W7/UBXIbTMqSPyxEVTjU4Dsw75tqFKhRpLAECcnAZuZ332rQtcIoEKAsbkRPz3J+lECTmCf5tijtSvLbc535zFSip2j2otokAF7gGdPLzO01jRxF46CxRWX/lnTuMKzMORiQK3HWZIABPMDbzPjSL/F27Qm7cVZG5PSKDKs+zwkm43fndBvIzJNR21wosLZNkHW7NJkzgSDqPPcetFxPtRZBKojOeRiEzt3jWX2jx93iGttdHuUAOlRlTJ6/fnT0N4O/oOoCRn3ls7Mp+Lyx0yNxWh2Z2kOEJuKTc4O6QBsXtPtpYEicH4ucedZBLahutwbGcN0/Y0xHmTbXkRdtHZupA+45HIqm62uJ9srZ1qA7HMdwDaJyYHyrOPa14uFSyFZh8NxowdojBnlVHSNETqsEyR+JDyM/Y89jTbkwqXCSmfdXYOPA/qvLcVIgL3HcSyuPelVBIKKAGXxPWIIqseGWVd2e6n5iTqB/3Z67davF3hgSVuDLdHj4ZI3bJg0VjhHJBVYDDvqfhI55/TrV8FFOGUEBoUnK3BsfMDMfUU6Tq203By/N+/wBxWrb7AfS0wFb4Q0kjmCGEZG1G3D8MpX3vEoNAgd5Q24mCskxy6UVjK27Ad3Z089j4Z+RqwLUwhMqe8rDLJPUDIHUeorUHbPZ6QEttxJnUSttiScyCx5UJ7bukza4TTj/mOFJ8wBPpQUE4a6wVtLC4DpDAYYbd7y68xvV7huwLrMxVVC7OrHDHoNMkDmPKufjeMf8AHZt+SaiOXM0q5avEH3nF3j4IQg8dqB7+y7qg94ygTzmR1AJIwfKpv8Pw1ttT8SuqIEMoYAYghNzBIk71SXseyctruN1d2bzmaenA2k2toP8A0ifrSjk4zgFiNTwcBVuET1YGAdzTj2jag+64S605nQizGeZNSABtHoKL32cjVvzIzG9SnAP2vxH4eFC9NV3YeEbZpDcdxhwBw6Tz7zR05705nrvCrRUa7xx//JQeC21/xXVZrqlQn2flOLK4MK0TmAQJz4YzXo24jcft9K8z2JcHv4En+m2epBWTvt0r0aKdR/X60FXi+FD6X2Zdjg8wZzzwDzpduwBnc7knJk756maHtbtVLGnWCWbA2+pOKxb/ABvE3LauR7m0W060hj4z0PTrQb3EdqJZVixE+Mz44rFfty7dOmwvdYZ1EAwOgPOqr8BbVmZybgaAt5Sfqp5xupo75nSLh5QlwDlyB6jwORRQcMkLKszPnUrDed48PA551e7PdRxNllbuHUYONDaCGXoQRkH9apltTAOdNz8L8j0kjl/u3HOnvwYuSke7vfiQnuXehU8mPyNWq3OM9oLFohWuAk7aZJ8BjbNYvE+1FxvgtQScNckAmcj/ADSrVtAxNq2qso03LD5BH4tE581mRyplhRoZrY95ZGblhidSgfiB3gfmGRzpMSq7XeIe4RcvC0SPh2R5mIZfwnr13pFjssAhQGF8NJt3YYNvEE8/DY8qu3FUKIJuWHJgf8xG5+R+jUS2XdWRh7zQP6VwYI6bxK7yOR2qisN2KJH/AJlk7f7tIOY8NxUraGgsveszDA5KE7GeQnZvnWsvAOxt3LjBWQfHsTGRqJwY69KpvxnDKWGs3XYyRbBaT5JC71KK9mwCQrGVIlXUSV81GfMfKnW+Bdgpgi4DhhiR0IOZ6Gj/ANfeb+1w2kdbrBf/AGrJqRw/Et8fElB+W0oH/vYTQi4vYugs7sLcjPJc4Mh+tZ1zj+EtEKtw3SOVsM4nOcCJiKP/AMEtfE4Nw9bjM/0JirvDhVwFAA5AAfaoKK9oXSP6PCEA87jKg84GaINxbb3LVsdLayfmxq+aBmjzoKbdkz/euXbngXIXyhas2ezbSQVtIPEiT9aNrkn+etFqO2/3HQUo5zA6D/bAPypbtOfvUXJpa5/n6UQxjQNcqc/vUAbfegJWrve0otHKoA6GfKgYGJMURM4+W1RbWOk1zLynnNFcvjU9aWR4fXepUUBovT9K6ojw+tdRVLsdtHECVCsqMD48wQeYM716Brp65NedNq4mm/Gu2AVVgRAn8Dc19cVPE/6hktPcK2rTT37cPz2YzhvDFWJVjtTiW99Z90oZ8gAwYnGdWII60sEBibS+7uDD2T8J6hQf/wCT6Gqq8Ki6jcEhz3bqltx4T45U5ouIJwt094YW4OfSev3FEcvM2x/1Wj+gO4HzFTZYqpKjXb3a22dON/GPzD1rjkw50XAJV+R5iSOvX50y3ZdtLKpW5OWxpI6x1+9RQKVUc3sk55OpxmeR8djTnXCo512z/buAd5fCOk7r8qZdVELu7rb1zKrgQYnu5OapDtRAQtm3LYjWCgMmJk5ihVs23uLDAl1IC3AYJA2BnJG0HcUx0VH95duLbMbzpJxBJE5JqG4O+8i7eCD8tpY9NRk1PD9jWlIOkFvzMSx9SaBdvtOyI/09m5eIxIWE/wC9v0omfirm5t2B0Qa3/wC44rUCAYiKWcHxqDOHY6Mf6pe6f/2NI9FGBV4WFtjSgAA2CgAUUUV3EYpQKj+dKFlpiNigYztQD9aleeKip94ANiWOYH6k7UER41y2icDc+tNBfcBEHUjU3rOKRd4yyHGq8pO0at85iIAOasDRw55gilleRpfGNaQ95wg6zJ/yaVwPGl1BMzt0mOdBZgR/jaoC0Hvev8865blEGTy6+lEW5/Pp8qTeuVW9+ZpBZK8sfpQhKQb0GnG5iaKawjnPTEUMUlnNSbnT70RYBFCWFJ95SrlyaB5uCupHvKikDOHu/EbP9O4e7csn4HB5AH7H0NKstBY2hoMHXZb4TG8A7+R9K63wzusONjh86oHLy+1dxHE2bZl213DyHeY+g/Wi6mycg2k7jYa2+V8cncfUUR4MKra2CocwTMf+o/ehW7xF0dxBZTq/xR4LypidiW51XWa83V/hB8F2omEJx9uYsW2uttIHd/7jyqz/AKTiLvxuLS/lt5byLGrawMCAP5yqWu+NFI4bs23byFlh+Ju8fmaT2zaJCtqAgwBnUQfig8gMGPCrpfEVQ7S7PN8LpbSw25j5CmJq3wl4siktLc9pkb7VYXBk+lUOzezjZXTq1knvGIGByq2zAZJAqa14dHjnxoW8ZpZ4kRgMfoPrmoS+G2kEbg7iiDBHPbqah+JSDBLR+UGMeNU7xm6qnYAsfPZf1qwKoK04ORsdjSxeBcoo2GSZjwEDrVBeL90HU5CGQORU7Z6VZLD3mqVUuAAoIAIGxgnJpA/hlNxQyg5nnEEb5NZ/A3yOIuofiIBX0wfpUcdxiWzo0MzEYUbDOTJrP0KwtG9IMwGBgzy73Srg9Bxie8XS+VkeRjMEdKp3uGtDDJaWfBQfqaK52cCIMzGJZ2H1IxQv2XaUZtIJGT3jPzMVENS0qiUETtAA8sgUB4s62Vs4lT4dD41UHG2rS6FuAxso7xzy7u0VXuXC9xWAhR+u9VWj7yuW7NI19K5jty69KIs3DVZ/Sjd6S5oDLeNTbu8qC80jnSLSkE0MaBJ60ANRMj7VA8agPVQuaWa4tVAkV1QW8a6qq4vZ124P69wgfkt4+bb1c4LhbVv4FA8d2+Z51Ny5QF+tZos37gk6SSs4neOUxSS9A3jUTUBkGc9KhTUqK7VmghqkR8qlloYHOriOVNM5xyHTyql2ncK+7fcI41DwOJPlV241Vr9sOrKdmBH0qZ9FnVQ3LfNcMu3+D4Vl2Lpfh9+8uPVTRdn9rzCXcPyPJv38Ks2KvcRcANy6wjGw8F/U0jsjjTcST8QMH7iqvb3FDRoX8WCOcbmRWdYu3LTSg1BlGJIgiqNPtVQGRmyrdxvI7fWqHE9mAZt/EsFZ89qG4124YaAs7AdPGtS2hEZ5UTFVXuXLisyBNIjBmm8bYFxCp9D08RVx8Cqtz+daDPduJHd9+xAAyAo+Zik/6F2M3GZvNifpWmH5VLNRVezwKj9qsoukx4VKtjeodue1E0FszTQMHw3pakA+tD7zM9aKZqwK4rNA2/gaJaagUYA52qBck+FRft86e1vG0A/yaCUfaaOkKviB4kxtUhv5OKilXrsTAoBdPSmtcRT/AFJjw+lKHEqpAKkhsifp6mqIQnpXU6/xi2zBRWkAiR1E9a6qNgihKxUgGpisohUo9FEpoQ1BNdr9aWSaBjTUOe4DyikA/KuD5odeYqqNzVdmp2oVVZqgzrz3LbPoAIfOZweeBvQ2+C1INW/lWiTNSKoocN2Wq+daQA2oC1cppSDWBioM1xuUstQE9ylMBPWpiYotIqBJ86EmmR/9Us26qiQUzTOKH3jLGgAnnP71X4niWQLMLOGI5GMelBZfhmVgSIrltrkswAG+1I0jSG9+Sd2BHPz6Uq2GVzKh1Y6hJHlGaC1c4lVyoLxyH3p3Edp90f0dEicruAeTat6ptfSY0i2YOqPDfE0N9tKj/iFdfyxyPjQ0y7xrLgfC2QOUjr6VK3GVlBMjIBn1FZ7cQdKNuBIMcpxNLucWjEe7QrkeWBE+tUafFPbbT34OcRggiPvzouAeUXwwfSqFpryyi6GUxkjkMj5Vd4KyVU6juZ+dQWZmfPFVOPVSsNicDOx61YnFV+Ksh1g5HyoKV24rHvQYgAsTmOYiorT4bgAwwUgdTnrUVqpG0GqZpGqi86waNjQaqh80umgy/OgNyhagnnQHroXbnQFqHVQGWpbmuLUp2oobHEat8Hw+VO1VQFltYKjDfKdjVzTHOfWiJWoG9FzqStFcKk2+fKuFSao7VyFdp61I/kVBNRE6a7RyNd965UJwBmgEYJ/k1W4lTmI2xOfI1bj+fels1qM3O99PGlVls7sCrIAdtY59eXhTb/CyFgww2IqwnG6DCWveSMHcT86m72izHSyBIJXTAEcwceFUJ4bgjBYy3Ik+NHw/ZttmIOlPPwGYAqlcusHjwBHTBq5f4VXgkeVNodesW1ACPqO0RA8t6WeJs2wS4mMTMZ35Vl3lCOQogaQ3qpg/Q0dlQbpV8S2oTsQwjHqKo1bN1Se78v350vjb9y3yhHXoDsfpis1NSFgmWW3GOsmPpFRd4hWX43180gxEY5bzUGwuQAKhl3pPBzpWRmBIp+mgqKrI7SIDBSNhyIqKE9nXNy0EmcD5TPhXUhXoDQsZqCeeP1oZ9KMhJ5VwuUFw1ANRUlqFnxQtOa5BQdUNRGoFv+fWhgRXMvWp6VBoKPGW7uWRoEZE8ucU7s4d3eTP/wBfSnSAp1AkkDSQYAzkkRnFVeCbSxX+eFFaFQegoS1dNAQauVjigLVLnHjQMdYEnApd7iVXPxAH8M1njusQx7pySeQ/EKizdAYQTBxmQZG0z4VYLr9rKRC2oBBgmYMCTBPOkcdxB92GUxBBPliRPkai8HC6vfIVBwjcvzCTgVUs3e6e5rWSPQ4kdaC1rL22WTO0/al8Ke63vbAY4BMyBGJEGQKZwZuhYRdAMSWILEDAwB+tS3Z+SdbLO8Hf0oIS6hBE+7WdMjkfCkcUwDQt33u0SBMznA8OtaFrhFChQCR5Vasdnt+FIHlQ1iXrFxmOkQNg31OKt8JYcDvR6fXetq32YTuwXH82p1zhUkl7hZuew2wN/CrUx5+/wCuQSTjoeu4o37PtsO8J6eHkd63A1leQb5n7UVvitwls6umnHzNS6rK4fs/HctmB0qyvZLnZQPOr13irgBJa2g8XH2n6VWTtBTvxCqAJ7qFjk8iBFEjk7Gc/iA/matWuwyMl/p/mqNztNdw999xkKo8DBOfKhbtGzMiw7YwXugepUKaRYv3ezrYOXz5rXVmXe1Jj+hZECMa/0IrqEx2uhJoNXy/mKItMwMfaiInxmpjeg0miIqVXKT1qZomWN4pNy86nuBT4nl0og2UjrS34lEnXJgcvHbxpAu3GcAmTnaSIxnNV+PMNnYjfxBkf4pFXrfEK23PajNZV5grLDDJBgcpHex5xWkDQcy7zWdxq6WBG+3+K0WHWq/FJqBA36/aidNg88Ry5z0oyfCqPZ98kHV8U56/WrgfoJP8AMVROqpqFX+CrNngXbZfU7UVl3+GYkFSMdRIM1I4Z2YNccEzgARnx57VuW+zgPjfHQZpgFpcBZPKT+gpRi2uzkJ/t6j+p51oWuzWHIKPGBWiLjwITSOphRHmao8Txqq0NdDR/5Q1+MSMfWoho4NR8TfL96IG0vKfP9qzbvFlvgtkeNw//ABUn71P+rukQCqA76EAPzMmkVqi84EhCB1wB86Rc49dUPdQDoJZv+1ZrKa0D8bM//UxP0JijRANseQitQWDx4aRF1j4aVX61XXiHkkJb3nvFmI6dBXF67XSAzxN473IHRFVR9ppLKx3Zz1lmz6bU0NNdFRCE4ZRyA9BR6KZUTRcCF8KICpmhZh1qUEaml3Lg61FA5VqQOdBdv6IMTPjUe9usA2lVQ7EwMeHOgN7qjefSPWuLVX45ZEjcZ8+o+VL4a+IAJyTCjw8fKkAAlXjx+YO31q5xVshSDgketU+ID6tSac8zyorPDndm1Md/2qorLxRAKi2dZ55jaN5251ZVO6A0HrTTjfejUHpQVrHBIpJVc9asHzqD4/Kn2OFd/hX1NRSFE7ZqQvKtK32aoy7T4CrNp1H9tJPM7n5mrRgp2a4uqQpC3DEnafOtm12Yi5dp8Bj6mg4ntACNTgH8o7zfLNU37Q20WzP5rp+yKfuan1WvauKDptW5PgJPnSOK4sr/AHLiJH4S0v0woyaybly406nYDfSvcX5Ln60CIBsAJ36/OkSr13jkBOhXu5wW7g22IyaWvGXPw6Lf/Qon/uaTNIBo4qxC7tjUdTku3VyWP1pigCuBrqAgf5+1CTXaxSDfFUhpHUVE1UucYKrv2j40GlqihZxWS/aBO1JfiWOwpCNxrwHOlHi4rH1OecVItHmaZi60m7Q32pJ7RqmvD+tNHDCrEqW7QJ5Ul+MbpVr/AE3hTbXAkmP1pMTdZx4hzyqK1f8AQV1WYVa7T2X/AKh96Vf/ALa+f/yNdXVza4s9KxOC/ut511dVOtkU4c/T9a6uomEjn5fpRjb+eFTXUUuzuvnXpn+EV1dUGXxdBxH9l/X7V1dQ4wew9vX9Kv11dTF4O5sKTU11XWTLdHyqa6qb8QlKfnXV1Q4rXapXK6uqrild50vl611dVxOrFmm9a6uqmhp611dRDBVlOVdXUNWk2PnRW966uqJv0Q511dXV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data:image/jpeg;base64,/9j/4AAQSkZJRgABAQAAAQABAAD/2wCEAAkGBxQTEhQUEhQWFRQWGB0aFxgYGBccFxwcGRoYFxUYGxgYHCggHBwlHBgXITEhJSkrLi4uFx8zODMsNygtLiwBCgoKDg0OFxAQFywcHBwsLCwsLCwsLCwsLCwsLCwsLCwsLCwsLCwsLCwsLCssLDcsNzcsNywsKysrKysrKysrK//AABEIAMEBBQMBIgACEQEDEQH/xAAbAAACAwEBAQAAAAAAAAAAAAACAwEEBQAGB//EAEEQAAIBAwIDBQYFAwIEBgMBAAECEQADIRIxBEFRBSJhcYEGEzKRobFCUsHh8CMz0RRiJENykhVTgqLC8URjsgf/xAAXAQEBAQEAAAAAAAAAAAAAAAAAAQID/8QAGREBAQEBAQEAAAAAAAAAAAAAABEBQSEx/9oADAMBAAIRAxEAPwDTAqStHFRc4pdtztABrgjgJpjW1KMrfiwf8UlkuFZgINs79dt6ApbVZuXNt1WZ+maiBsWbdvaT0nB8sVdtcHdfMBF6tjfw3+dUT2qIIs21xklzD45AHc+FUuJ493TUbhIJ7yQAAOR7u/iKqta6lhMXLst02B6bUJ7eCA+5shCcKx+Exg/Dz51iC5ElR3CDKzODvvmKDXEj8B5E5jlJ8+dVPWhf7Vd3Ie4VJG9swhJ2JHMbyKoCDiArg5YT3vPqOh5UBtz3TMfhf9POrfBdjXrsEIZH4hhRykluVFIe6xbV+PmOZjmR1+9Rbb8aQeqxt1OeR5ivS8L7JzDXHAMR3ZOZiCTjx2rZtdjcNbH9oE9WLN4gdBmkHiLNskkKmpDBIhjHIgkD5eVSyqMSWtmMxlW57/iH1r6fwt0iFjSCAI+hxGTAryft3YS06uBAcQ+IVoOMcjneh8eadQIRiCN0cfeOh5jrQ2kZ3tqJDFgvOSpIz4wJg1JKghcm2xnPxDlPmJ9RWj7PWC3EzMm0Gg5OQQB6CZqD13CcBZtghRGmefeOIz45o0sKBL40gkyREbgfvS+HyOXjtBIP7Uv2h4jTwrT+IgAjmWMRjahrJve16bJbZ2GAdJCEg7Z3MEY8a9V7Oceb1gl1Nu5bcpcQ5IKxz6QQa+dXSZCDIVyVjALmAxH+0QM+Fer9gHLWn1TNy45nmxwJ+hqrmvZBRnoa8P8A/wChAMLKb/EcbmMBQBzJr1fCMfGQP4fDFeP9tOO0cTZ0uVhCJidOswzCeYEx4mia85c4KFClv7ebjT3VLAAIPzP1irvYVo3ONtbCTrccwtsf0werYX5Vn3eLBgKpVQYtA9Zhrjzuxq52R2def+tY94jqpVHUWyC5YBtRuYiJ2HSmD6T7qBJHeAyOQ5ZFdfuIAJdQIyZAGxjBrxt3sfiXP9TiYJ1agbrFTMRC2wNOJkzzrP7S9lrms6U1W2LFQj/CxiPjMkYjJqq9kvbvDWyQ1+3I3UMCfEgLTuH4tGRXtFTbbKsuZj9eVeH4f2d4iV7ttHBOpy2omcgFRIMERXpOyOCNqylkaTpkmAYJJLM3gM7RUGihBOAJByYk48OleU9seKjiLaLMrbMlTB0tBbP5io+terAI2mFHgTjJjn86+acdxJvX7tzVu3dAH4VAUesAfOiHXePbDqqhVJW0o2t4nUBzY/mPSll30+7MsT3wFEm6xjRq5kEyPCKi0invkE2iwV4nuk5x9SPKK9B7I9lEsL1wfCCLRbHM9+B/N6itzsTs33KnWFa44UuSBAMYQdAvTxrqs3iEjvKvWWiTjqc11CvJ3ODAP/EXYztMD96G72latqws2yTydsKTIxO58qwzeg6suDjv9453z+tIuPAM5U+fpP8AmjK9xXaDu0XHjGPdnunoYP2NUieUAOOYwT/kfao0DAIlTs3MdKt8L2ZcuYKkyYUiV+pxQIQljkw+N5OKn3LFjGCeREBuQP716XgvZMsAbriRyUS3lJwKvr7O2dMw45atUnptsBPhVXjx6CTjuv0jc+HQ/Q0u6whYXc6XXEZOIG48RWh2hwq27j2rjSwwrDl0kcxHTaqVxCzDuk3Ey68mRYYmOZAkyNxUR7Psnsy1atg6QzjckZ3yPACKvX762hN4hVj8WwkyAR0rF4j2ptg/0Vd9Q06ohZIkb52rJvPc4hSL2iEMJbksWJBHrp3LbDFX1Wtx3tlaGpbau5EwTIU52BOPStj2c7SN8XVuILdyyQGWQwOoSpDDfAj1rzvB9g4Bc4B+HdpOJ6D61q8Mq2592ugE8pk7ST+9Ng9Je/KCJGkrvzJxjxrznt0dQtAZfvAicZXf0NV+O9pVQ+7UgsAcSDtz8K82O0Ll4mFkwcLuFGWGckmOXKholAASBqCk6AfxN+Jz0Ucq1PZJRrv3QxbSUEx11FzHU4rCe4W75gISFbSMquIAHIET6xXqPYu0NPEgGf62OUqF7pI66TyqK1OIQ6oG26/LzrO9oXAtJ7z4TdUEAEmIYkTuCYj1rU4xypwcDbflyP0rOfvgq5BG/jK7R086lR5dnyNRCI+r4PwhSQqQetex9lbZt2bIYGYknmC2TE+lVeH4RFOpVUQN4n6mrb8UqQGaBBMt6xk+VWmePSq8knUBnOw5V807f7T1cZeeNSR7tidtJ5eGcg9RWlxvtogtwrlnBgqgnfbNeW4Vm71zVrzLIRjT5HcdelBf4Th0Zhad9Ic/0ruO6w2DDodj5g17H2VugWvcMAHtsy3U1c9RMgcwQd+leGt3FUFSNVp+cd5GGxB8PqKi5ZJMMSLoH9NwcMp2UmdjyPKqtfSwg1QBGf8AaDk7d0R6VHE3ETD3bajJ7zKD5QT+9fKW4TUnee45U99HZpAHNSOQ5j1o14G0rBws2yIDbuhPKeo3B5iiV9B4j2m4JQSby3P+lWY5xGNqpXPb2yJFqzcbu/HCrk7SZMDlXkRYjuQAwyjgQGByM9Dy6Gpa4SS4ENn3i8mH4jHTqPWhWj2j7VcReUKEWwGwSCSSNjJ5eIA2NZdmzo7ogMM4zPOPE9KjTA5+7PP8p/z9xVhbOfdkhXUSrEwCI1AT4jI+VUc1wKjEAm3cGl1BjS4zbOPw6u8PUU8+0nGwtsCwhAGyfEoHdhiaUik94ISHw6QczzA6E9NjRWOAcyNLELlW0kkHoQeXIx508Gff4i9fbW9xTyAcbeAiurV/8FuMAdD6jvGkqRy3IIO8+ldQ8Zlm2WYBBLEwV5/tW3wPs85PeIVTuAQfTOKR7P2v+JAO/u2ONmAj7dK9eohTnvSBt84xGKgqdm9k2bYkJqbkW8Z1HOBBp/E8YtsS7BFiDtjrWT27xVxYVLq2oUvJUmdMdwAHBM71ingwHV213CIN1bpDLOqUQL5RPrRMfROFuI6KylWVgNLAyGiRtzjO/SuZgqzz6ZgQZHpXnvZtGS2qloVS5C7DvMSQByGZrUbisDOFnPL5/pUV5Ltm1ruuDvIJY7AASzT6xFV0tiJyHYQDnuWx3Sx6lhgDxpva94C8/wCJNUkDoORPQtXcDPvrQu5W7/UBXIbTMqSPyxEVTjU4Dsw75tqFKhRpLAECcnAZuZ332rQtcIoEKAsbkRPz3J+lECTmCf5tijtSvLbc535zFSip2j2otokAF7gGdPLzO01jRxF46CxRWX/lnTuMKzMORiQK3HWZIABPMDbzPjSL/F27Qm7cVZG5PSKDKs+zwkm43fndBvIzJNR21wosLZNkHW7NJkzgSDqPPcetFxPtRZBKojOeRiEzt3jWX2jx93iGttdHuUAOlRlTJ6/fnT0N4O/oOoCRn3ls7Mp+Lyx0yNxWh2Z2kOEJuKTc4O6QBsXtPtpYEicH4ucedZBLahutwbGcN0/Y0xHmTbXkRdtHZupA+45HIqm62uJ9srZ1qA7HMdwDaJyYHyrOPa14uFSyFZh8NxowdojBnlVHSNETqsEyR+JDyM/Y89jTbkwqXCSmfdXYOPA/qvLcVIgL3HcSyuPelVBIKKAGXxPWIIqseGWVd2e6n5iTqB/3Z67davF3hgSVuDLdHj4ZI3bJg0VjhHJBVYDDvqfhI55/TrV8FFOGUEBoUnK3BsfMDMfUU6Tq203By/N+/wBxWrb7AfS0wFb4Q0kjmCGEZG1G3D8MpX3vEoNAgd5Q24mCskxy6UVjK27Ad3Z089j4Z+RqwLUwhMqe8rDLJPUDIHUeorUHbPZ6QEttxJnUSttiScyCx5UJ7bukza4TTj/mOFJ8wBPpQUE4a6wVtLC4DpDAYYbd7y68xvV7huwLrMxVVC7OrHDHoNMkDmPKufjeMf8AHZt+SaiOXM0q5avEH3nF3j4IQg8dqB7+y7qg94ygTzmR1AJIwfKpv8Pw1ttT8SuqIEMoYAYghNzBIk71SXseyctruN1d2bzmaenA2k2toP8A0ifrSjk4zgFiNTwcBVuET1YGAdzTj2jag+64S605nQizGeZNSABtHoKL32cjVvzIzG9SnAP2vxH4eFC9NV3YeEbZpDcdxhwBw6Tz7zR05705nrvCrRUa7xx//JQeC21/xXVZrqlQn2flOLK4MK0TmAQJz4YzXo24jcft9K8z2JcHv4En+m2epBWTvt0r0aKdR/X60FXi+FD6X2Zdjg8wZzzwDzpduwBnc7knJk756maHtbtVLGnWCWbA2+pOKxb/ABvE3LauR7m0W060hj4z0PTrQb3EdqJZVixE+Mz44rFfty7dOmwvdYZ1EAwOgPOqr8BbVmZybgaAt5Sfqp5xupo75nSLh5QlwDlyB6jwORRQcMkLKszPnUrDed48PA551e7PdRxNllbuHUYONDaCGXoQRkH9apltTAOdNz8L8j0kjl/u3HOnvwYuSke7vfiQnuXehU8mPyNWq3OM9oLFohWuAk7aZJ8BjbNYvE+1FxvgtQScNckAmcj/ADSrVtAxNq2qso03LD5BH4tE581mRyplhRoZrY95ZGblhidSgfiB3gfmGRzpMSq7XeIe4RcvC0SPh2R5mIZfwnr13pFjssAhQGF8NJt3YYNvEE8/DY8qu3FUKIJuWHJgf8xG5+R+jUS2XdWRh7zQP6VwYI6bxK7yOR2qisN2KJH/AJlk7f7tIOY8NxUraGgsveszDA5KE7GeQnZvnWsvAOxt3LjBWQfHsTGRqJwY69KpvxnDKWGs3XYyRbBaT5JC71KK9mwCQrGVIlXUSV81GfMfKnW+Bdgpgi4DhhiR0IOZ6Gj/ANfeb+1w2kdbrBf/AGrJqRw/Et8fElB+W0oH/vYTQi4vYugs7sLcjPJc4Mh+tZ1zj+EtEKtw3SOVsM4nOcCJiKP/AMEtfE4Nw9bjM/0JirvDhVwFAA5AAfaoKK9oXSP6PCEA87jKg84GaINxbb3LVsdLayfmxq+aBmjzoKbdkz/euXbngXIXyhas2ezbSQVtIPEiT9aNrkn+etFqO2/3HQUo5zA6D/bAPypbtOfvUXJpa5/n6UQxjQNcqc/vUAbfegJWrve0otHKoA6GfKgYGJMURM4+W1RbWOk1zLynnNFcvjU9aWR4fXepUUBovT9K6ojw+tdRVLsdtHECVCsqMD48wQeYM716Brp65NedNq4mm/Gu2AVVgRAn8Dc19cVPE/6hktPcK2rTT37cPz2YzhvDFWJVjtTiW99Z90oZ8gAwYnGdWII60sEBibS+7uDD2T8J6hQf/wCT6Gqq8Ki6jcEhz3bqltx4T45U5ouIJwt094YW4OfSev3FEcvM2x/1Wj+gO4HzFTZYqpKjXb3a22dON/GPzD1rjkw50XAJV+R5iSOvX50y3ZdtLKpW5OWxpI6x1+9RQKVUc3sk55OpxmeR8djTnXCo512z/buAd5fCOk7r8qZdVELu7rb1zKrgQYnu5OapDtRAQtm3LYjWCgMmJk5ihVs23uLDAl1IC3AYJA2BnJG0HcUx0VH95duLbMbzpJxBJE5JqG4O+8i7eCD8tpY9NRk1PD9jWlIOkFvzMSx9SaBdvtOyI/09m5eIxIWE/wC9v0omfirm5t2B0Qa3/wC44rUCAYiKWcHxqDOHY6Mf6pe6f/2NI9FGBV4WFtjSgAA2CgAUUUV3EYpQKj+dKFlpiNigYztQD9aleeKip94ANiWOYH6k7UER41y2icDc+tNBfcBEHUjU3rOKRd4yyHGq8pO0at85iIAOasDRw55gilleRpfGNaQ95wg6zJ/yaVwPGl1BMzt0mOdBZgR/jaoC0Hvev8865blEGTy6+lEW5/Pp8qTeuVW9+ZpBZK8sfpQhKQb0GnG5iaKawjnPTEUMUlnNSbnT70RYBFCWFJ95SrlyaB5uCupHvKikDOHu/EbP9O4e7csn4HB5AH7H0NKstBY2hoMHXZb4TG8A7+R9K63wzusONjh86oHLy+1dxHE2bZl213DyHeY+g/Wi6mycg2k7jYa2+V8cncfUUR4MKra2CocwTMf+o/ehW7xF0dxBZTq/xR4LypidiW51XWa83V/hB8F2omEJx9uYsW2uttIHd/7jyqz/AKTiLvxuLS/lt5byLGrawMCAP5yqWu+NFI4bs23byFlh+Ju8fmaT2zaJCtqAgwBnUQfig8gMGPCrpfEVQ7S7PN8LpbSw25j5CmJq3wl4siktLc9pkb7VYXBk+lUOzezjZXTq1knvGIGByq2zAZJAqa14dHjnxoW8ZpZ4kRgMfoPrmoS+G2kEbg7iiDBHPbqah+JSDBLR+UGMeNU7xm6qnYAsfPZf1qwKoK04ORsdjSxeBcoo2GSZjwEDrVBeL90HU5CGQORU7Z6VZLD3mqVUuAAoIAIGxgnJpA/hlNxQyg5nnEEb5NZ/A3yOIuofiIBX0wfpUcdxiWzo0MzEYUbDOTJrP0KwtG9IMwGBgzy73Srg9Bxie8XS+VkeRjMEdKp3uGtDDJaWfBQfqaK52cCIMzGJZ2H1IxQv2XaUZtIJGT3jPzMVENS0qiUETtAA8sgUB4s62Vs4lT4dD41UHG2rS6FuAxso7xzy7u0VXuXC9xWAhR+u9VWj7yuW7NI19K5jty69KIs3DVZ/Sjd6S5oDLeNTbu8qC80jnSLSkE0MaBJ60ANRMj7VA8agPVQuaWa4tVAkV1QW8a6qq4vZ124P69wgfkt4+bb1c4LhbVv4FA8d2+Z51Ny5QF+tZos37gk6SSs4neOUxSS9A3jUTUBkGc9KhTUqK7VmghqkR8qlloYHOriOVNM5xyHTyql2ncK+7fcI41DwOJPlV241Vr9sOrKdmBH0qZ9FnVQ3LfNcMu3+D4Vl2Lpfh9+8uPVTRdn9rzCXcPyPJv38Ks2KvcRcANy6wjGw8F/U0jsjjTcST8QMH7iqvb3FDRoX8WCOcbmRWdYu3LTSg1BlGJIgiqNPtVQGRmyrdxvI7fWqHE9mAZt/EsFZ89qG4124YaAs7AdPGtS2hEZ5UTFVXuXLisyBNIjBmm8bYFxCp9D08RVx8Cqtz+daDPduJHd9+xAAyAo+Zik/6F2M3GZvNifpWmH5VLNRVezwKj9qsoukx4VKtjeodue1E0FszTQMHw3pakA+tD7zM9aKZqwK4rNA2/gaJaagUYA52qBck+FRft86e1vG0A/yaCUfaaOkKviB4kxtUhv5OKilXrsTAoBdPSmtcRT/AFJjw+lKHEqpAKkhsifp6mqIQnpXU6/xi2zBRWkAiR1E9a6qNgihKxUgGpisohUo9FEpoQ1BNdr9aWSaBjTUOe4DyikA/KuD5odeYqqNzVdmp2oVVZqgzrz3LbPoAIfOZweeBvQ2+C1INW/lWiTNSKoocN2Wq+daQA2oC1cppSDWBioM1xuUstQE9ylMBPWpiYotIqBJ86EmmR/9Us26qiQUzTOKH3jLGgAnnP71X4niWQLMLOGI5GMelBZfhmVgSIrltrkswAG+1I0jSG9+Sd2BHPz6Uq2GVzKh1Y6hJHlGaC1c4lVyoLxyH3p3Edp90f0dEicruAeTat6ptfSY0i2YOqPDfE0N9tKj/iFdfyxyPjQ0y7xrLgfC2QOUjr6VK3GVlBMjIBn1FZ7cQdKNuBIMcpxNLucWjEe7QrkeWBE+tUafFPbbT34OcRggiPvzouAeUXwwfSqFpryyi6GUxkjkMj5Vd4KyVU6juZ+dQWZmfPFVOPVSsNicDOx61YnFV+Ksh1g5HyoKV24rHvQYgAsTmOYiorT4bgAwwUgdTnrUVqpG0GqZpGqi86waNjQaqh80umgy/OgNyhagnnQHroXbnQFqHVQGWpbmuLUp2oobHEat8Hw+VO1VQFltYKjDfKdjVzTHOfWiJWoG9FzqStFcKk2+fKuFSao7VyFdp61I/kVBNRE6a7RyNd965UJwBmgEYJ/k1W4lTmI2xOfI1bj+fels1qM3O99PGlVls7sCrIAdtY59eXhTb/CyFgww2IqwnG6DCWveSMHcT86m72izHSyBIJXTAEcwceFUJ4bgjBYy3Ik+NHw/ZttmIOlPPwGYAqlcusHjwBHTBq5f4VXgkeVNodesW1ACPqO0RA8t6WeJs2wS4mMTMZ35Vl3lCOQogaQ3qpg/Q0dlQbpV8S2oTsQwjHqKo1bN1Se78v350vjb9y3yhHXoDsfpis1NSFgmWW3GOsmPpFRd4hWX43180gxEY5bzUGwuQAKhl3pPBzpWRmBIp+mgqKrI7SIDBSNhyIqKE9nXNy0EmcD5TPhXUhXoDQsZqCeeP1oZ9KMhJ5VwuUFw1ANRUlqFnxQtOa5BQdUNRGoFv+fWhgRXMvWp6VBoKPGW7uWRoEZE8ucU7s4d3eTP/wBfSnSAp1AkkDSQYAzkkRnFVeCbSxX+eFFaFQegoS1dNAQauVjigLVLnHjQMdYEnApd7iVXPxAH8M1njusQx7pySeQ/EKizdAYQTBxmQZG0z4VYLr9rKRC2oBBgmYMCTBPOkcdxB92GUxBBPliRPkai8HC6vfIVBwjcvzCTgVUs3e6e5rWSPQ4kdaC1rL22WTO0/al8Ke63vbAY4BMyBGJEGQKZwZuhYRdAMSWILEDAwB+tS3Z+SdbLO8Hf0oIS6hBE+7WdMjkfCkcUwDQt33u0SBMznA8OtaFrhFChQCR5Vasdnt+FIHlQ1iXrFxmOkQNg31OKt8JYcDvR6fXetq32YTuwXH82p1zhUkl7hZuew2wN/CrUx5+/wCuQSTjoeu4o37PtsO8J6eHkd63A1leQb5n7UVvitwls6umnHzNS6rK4fs/HctmB0qyvZLnZQPOr13irgBJa2g8XH2n6VWTtBTvxCqAJ7qFjk8iBFEjk7Gc/iA/matWuwyMl/p/mqNztNdw999xkKo8DBOfKhbtGzMiw7YwXugepUKaRYv3ezrYOXz5rXVmXe1Jj+hZECMa/0IrqEx2uhJoNXy/mKItMwMfaiInxmpjeg0miIqVXKT1qZomWN4pNy86nuBT4nl0og2UjrS34lEnXJgcvHbxpAu3GcAmTnaSIxnNV+PMNnYjfxBkf4pFXrfEK23PajNZV5grLDDJBgcpHex5xWkDQcy7zWdxq6WBG+3+K0WHWq/FJqBA36/aidNg88Ry5z0oyfCqPZ98kHV8U56/WrgfoJP8AMVROqpqFX+CrNngXbZfU7UVl3+GYkFSMdRIM1I4Z2YNccEzgARnx57VuW+zgPjfHQZpgFpcBZPKT+gpRi2uzkJ/t6j+p51oWuzWHIKPGBWiLjwITSOphRHmao8Txqq0NdDR/5Q1+MSMfWoho4NR8TfL96IG0vKfP9qzbvFlvgtkeNw//ABUn71P+rukQCqA76EAPzMmkVqi84EhCB1wB86Rc49dUPdQDoJZv+1ZrKa0D8bM//UxP0JijRANseQitQWDx4aRF1j4aVX61XXiHkkJb3nvFmI6dBXF67XSAzxN473IHRFVR9ppLKx3Zz1lmz6bU0NNdFRCE4ZRyA9BR6KZUTRcCF8KICpmhZh1qUEaml3Lg61FA5VqQOdBdv6IMTPjUe9usA2lVQ7EwMeHOgN7qjefSPWuLVX45ZEjcZ8+o+VL4a+IAJyTCjw8fKkAAlXjx+YO31q5xVshSDgketU+ID6tSac8zyorPDndm1Md/2qorLxRAKi2dZ55jaN5251ZVO6A0HrTTjfejUHpQVrHBIpJVc9asHzqD4/Kn2OFd/hX1NRSFE7ZqQvKtK32aoy7T4CrNp1H9tJPM7n5mrRgp2a4uqQpC3DEnafOtm12Yi5dp8Bj6mg4ntACNTgH8o7zfLNU37Q20WzP5rp+yKfuan1WvauKDptW5PgJPnSOK4sr/AHLiJH4S0v0woyaybly406nYDfSvcX5Ln60CIBsAJ36/OkSr13jkBOhXu5wW7g22IyaWvGXPw6Lf/Qon/uaTNIBo4qxC7tjUdTku3VyWP1pigCuBrqAgf5+1CTXaxSDfFUhpHUVE1UucYKrv2j40GlqihZxWS/aBO1JfiWOwpCNxrwHOlHi4rH1OecVItHmaZi60m7Q32pJ7RqmvD+tNHDCrEqW7QJ5Ul+MbpVr/AE3hTbXAkmP1pMTdZx4hzyqK1f8AQV1WYVa7T2X/AKh96Vf/ALa+f/yNdXVza4s9KxOC/ut511dVOtkU4c/T9a6uomEjn5fpRjb+eFTXUUuzuvnXpn+EV1dUGXxdBxH9l/X7V1dQ4wew9vX9Kv11dTF4O5sKTU11XWTLdHyqa6qb8QlKfnXV1Q4rXapXK6uqrild50vl611dVxOrFmm9a6uqmhp611dRDBVlOVdXUNWk2PnRW966uqJv0Q511dXVR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Image result for m/s ti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32" name="Picture 12" descr="http://www.generaltire.eu/www/linkableblob/generaltire_eu_en/8686932/thumbnail/sidewall_snowflake-thumbn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96" y="2907631"/>
            <a:ext cx="3048000" cy="208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Tire Classifications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smtClean="0"/>
              <a:t>Tire Plies</a:t>
            </a:r>
          </a:p>
          <a:p>
            <a:r>
              <a:rPr lang="en-US" altLang="en-US" sz="2800" smtClean="0"/>
              <a:t>Tire Grading</a:t>
            </a:r>
          </a:p>
          <a:p>
            <a:pPr lvl="1"/>
            <a:r>
              <a:rPr lang="en-US" altLang="en-US" sz="2400" smtClean="0"/>
              <a:t>Treadwear</a:t>
            </a:r>
          </a:p>
          <a:p>
            <a:pPr lvl="1"/>
            <a:r>
              <a:rPr lang="en-US" altLang="en-US" sz="2400" smtClean="0"/>
              <a:t>Traction</a:t>
            </a:r>
          </a:p>
          <a:p>
            <a:pPr lvl="1"/>
            <a:r>
              <a:rPr lang="en-US" altLang="en-US" sz="2400" smtClean="0"/>
              <a:t>Temperature</a:t>
            </a:r>
          </a:p>
        </p:txBody>
      </p:sp>
      <p:pic>
        <p:nvPicPr>
          <p:cNvPr id="31748" name="Picture 5" descr="14 UTQG Rating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2438400"/>
            <a:ext cx="5334696" cy="2209800"/>
          </a:xfrm>
          <a:noFill/>
        </p:spPr>
      </p:pic>
      <p:sp>
        <p:nvSpPr>
          <p:cNvPr id="31749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tx2"/>
                </a:solidFill>
                <a:cs typeface="Arial" charset="0"/>
              </a:rPr>
              <a:t>Chapter 14</a:t>
            </a:r>
          </a:p>
        </p:txBody>
      </p:sp>
      <p:sp>
        <p:nvSpPr>
          <p:cNvPr id="3175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tx2"/>
                </a:solidFill>
                <a:cs typeface="Arial" charset="0"/>
              </a:rPr>
              <a:t>© 2007 Rolling Hills Publishing  www.AutoUpkeep.com</a:t>
            </a:r>
          </a:p>
        </p:txBody>
      </p:sp>
      <p:sp>
        <p:nvSpPr>
          <p:cNvPr id="3175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EEDD3D-8D77-4C15-B5DA-9F3FEA68B7AA}" type="slidenum">
              <a:rPr lang="en-US" altLang="en-US" smtClean="0">
                <a:solidFill>
                  <a:schemeClr val="tx2"/>
                </a:solidFill>
                <a:cs typeface="Arial" charset="0"/>
              </a:rPr>
              <a:pPr eaLnBrk="1" hangingPunct="1"/>
              <a:t>24</a:t>
            </a:fld>
            <a:endParaRPr lang="en-US" altLang="en-US" smtClean="0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648201"/>
            <a:ext cx="8183880" cy="1051560"/>
          </a:xfrm>
        </p:spPr>
        <p:txBody>
          <a:bodyPr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Tire Classifications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66935"/>
            <a:ext cx="8229600" cy="4572000"/>
          </a:xfrm>
        </p:spPr>
        <p:txBody>
          <a:bodyPr/>
          <a:lstStyle/>
          <a:p>
            <a:r>
              <a:rPr lang="en-US" altLang="en-US" sz="3600" dirty="0" smtClean="0"/>
              <a:t>Run Flat Tires</a:t>
            </a:r>
          </a:p>
          <a:p>
            <a:pPr lvl="1"/>
            <a:r>
              <a:rPr lang="en-US" altLang="en-US" dirty="0" smtClean="0"/>
              <a:t>Self-sealing</a:t>
            </a:r>
          </a:p>
          <a:p>
            <a:pPr lvl="1"/>
            <a:r>
              <a:rPr lang="en-US" altLang="en-US" dirty="0" smtClean="0"/>
              <a:t>Self-supporting</a:t>
            </a:r>
          </a:p>
          <a:p>
            <a:pPr lvl="1"/>
            <a:r>
              <a:rPr lang="en-US" altLang="en-US" dirty="0" smtClean="0"/>
              <a:t>Tire/wheel combination</a:t>
            </a:r>
          </a:p>
          <a:p>
            <a:pPr marL="347472" lvl="1" indent="0">
              <a:buNone/>
            </a:pPr>
            <a:r>
              <a:rPr lang="en-US" altLang="en-US" dirty="0" smtClean="0"/>
              <a:t> systems</a:t>
            </a:r>
          </a:p>
        </p:txBody>
      </p:sp>
      <p:sp>
        <p:nvSpPr>
          <p:cNvPr id="3379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tx2"/>
                </a:solidFill>
                <a:cs typeface="Arial" charset="0"/>
              </a:rPr>
              <a:t>Chapter 14</a:t>
            </a:r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tx2"/>
                </a:solidFill>
                <a:cs typeface="Arial" charset="0"/>
              </a:rPr>
              <a:t>© 2007 Rolling Hills Publishing  www.AutoUpkeep.com</a:t>
            </a:r>
          </a:p>
        </p:txBody>
      </p:sp>
      <p:sp>
        <p:nvSpPr>
          <p:cNvPr id="337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15EC83-9A19-4DBE-AACA-2115A5D13489}" type="slidenum">
              <a:rPr lang="en-US" altLang="en-US" smtClean="0">
                <a:solidFill>
                  <a:schemeClr val="tx2"/>
                </a:solidFill>
                <a:cs typeface="Arial" charset="0"/>
              </a:rPr>
              <a:pPr eaLnBrk="1" hangingPunct="1"/>
              <a:t>25</a:t>
            </a:fld>
            <a:endParaRPr lang="en-US" altLang="en-US" smtClean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33800" name="Picture 8" descr="http://image.cpsimg.com/sites/carparts-mc/assets/carcare/images/pax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28575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Tire Care and Maintenance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smtClean="0"/>
              <a:t>Tire Wear Indicator Bars</a:t>
            </a:r>
          </a:p>
          <a:p>
            <a:pPr lvl="1"/>
            <a:r>
              <a:rPr lang="en-US" altLang="en-US" sz="2400" smtClean="0"/>
              <a:t>Set at 2/32nds of an inch (1.6 mm) </a:t>
            </a:r>
          </a:p>
        </p:txBody>
      </p:sp>
      <p:pic>
        <p:nvPicPr>
          <p:cNvPr id="34820" name="Picture 5" descr="14 Wear Indicator Ba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971800"/>
            <a:ext cx="8539163" cy="3249613"/>
          </a:xfrm>
          <a:noFill/>
        </p:spPr>
      </p:pic>
      <p:sp>
        <p:nvSpPr>
          <p:cNvPr id="34821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tx2"/>
                </a:solidFill>
                <a:cs typeface="Arial" charset="0"/>
              </a:rPr>
              <a:t>Chapter 14</a:t>
            </a:r>
          </a:p>
        </p:txBody>
      </p:sp>
      <p:sp>
        <p:nvSpPr>
          <p:cNvPr id="34822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tx2"/>
                </a:solidFill>
                <a:cs typeface="Arial" charset="0"/>
              </a:rPr>
              <a:t>© 2007 Rolling Hills Publishing  www.AutoUpkeep.com</a:t>
            </a:r>
          </a:p>
        </p:txBody>
      </p:sp>
      <p:sp>
        <p:nvSpPr>
          <p:cNvPr id="3482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11AAC8-BB79-4F55-BD40-66C3DF62BC19}" type="slidenum">
              <a:rPr lang="en-US" altLang="en-US" smtClean="0">
                <a:solidFill>
                  <a:schemeClr val="tx2"/>
                </a:solidFill>
                <a:cs typeface="Arial" charset="0"/>
              </a:rPr>
              <a:pPr eaLnBrk="1" hangingPunct="1"/>
              <a:t>26</a:t>
            </a:fld>
            <a:endParaRPr lang="en-US" altLang="en-US" smtClean="0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Wear bars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Tires can use bars or dots to indicate wear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35844" name="Picture 4" descr="wear bar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733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 descr="http://www.bavauto.com/assets/imglib500/td03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33432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Tire Care and Maintenance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smtClean="0"/>
              <a:t>Torque lug nuts in a star pattern</a:t>
            </a:r>
          </a:p>
        </p:txBody>
      </p:sp>
      <p:pic>
        <p:nvPicPr>
          <p:cNvPr id="36868" name="Picture 5" descr="14 Lug Nut Star Patter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590800"/>
            <a:ext cx="7940675" cy="3487738"/>
          </a:xfrm>
          <a:noFill/>
        </p:spPr>
      </p:pic>
      <p:sp>
        <p:nvSpPr>
          <p:cNvPr id="36869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tx2"/>
                </a:solidFill>
                <a:cs typeface="Arial" charset="0"/>
              </a:rPr>
              <a:t>Chapter 14</a:t>
            </a:r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tx2"/>
                </a:solidFill>
                <a:cs typeface="Arial" charset="0"/>
              </a:rPr>
              <a:t>© 2007 Rolling Hills Publishing  www.AutoUpkeep.com</a:t>
            </a:r>
          </a:p>
        </p:txBody>
      </p:sp>
      <p:sp>
        <p:nvSpPr>
          <p:cNvPr id="3687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1B94B3-2612-4EC5-AE08-85B627C753DA}" type="slidenum">
              <a:rPr lang="en-US" altLang="en-US" smtClean="0">
                <a:solidFill>
                  <a:schemeClr val="tx2"/>
                </a:solidFill>
                <a:cs typeface="Arial" charset="0"/>
              </a:rPr>
              <a:pPr eaLnBrk="1" hangingPunct="1"/>
              <a:t>28</a:t>
            </a:fld>
            <a:endParaRPr lang="en-US" altLang="en-US" smtClean="0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24400"/>
            <a:ext cx="8183880" cy="1051560"/>
          </a:xfrm>
        </p:spPr>
        <p:txBody>
          <a:bodyPr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Tire Care and Maintenance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229600" cy="4572000"/>
          </a:xfrm>
        </p:spPr>
        <p:txBody>
          <a:bodyPr/>
          <a:lstStyle/>
          <a:p>
            <a:r>
              <a:rPr lang="en-US" altLang="en-US" dirty="0" smtClean="0"/>
              <a:t>Tire Repairs</a:t>
            </a:r>
          </a:p>
          <a:p>
            <a:pPr lvl="1"/>
            <a:r>
              <a:rPr lang="en-US" altLang="en-US" dirty="0" smtClean="0"/>
              <a:t>Use a patch/plug combination – requires removal of tire from wheel</a:t>
            </a:r>
          </a:p>
          <a:p>
            <a:pPr lvl="1"/>
            <a:r>
              <a:rPr lang="en-US" altLang="en-US" dirty="0" smtClean="0"/>
              <a:t>Do not repair sidewalls</a:t>
            </a:r>
          </a:p>
          <a:p>
            <a:r>
              <a:rPr lang="en-US" altLang="en-US" dirty="0" smtClean="0"/>
              <a:t>Tire Pressure Monitoring System</a:t>
            </a:r>
          </a:p>
          <a:p>
            <a:pPr lvl="1"/>
            <a:r>
              <a:rPr lang="en-US" altLang="en-US" dirty="0" smtClean="0"/>
              <a:t>Monitors tire pressure</a:t>
            </a:r>
          </a:p>
          <a:p>
            <a:pPr lvl="1"/>
            <a:r>
              <a:rPr lang="en-US" altLang="en-US" dirty="0" smtClean="0"/>
              <a:t>Required on vehicles built on or after Sept 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, 2007</a:t>
            </a:r>
          </a:p>
        </p:txBody>
      </p:sp>
      <p:sp>
        <p:nvSpPr>
          <p:cNvPr id="37892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tx2"/>
                </a:solidFill>
                <a:cs typeface="Arial" charset="0"/>
              </a:rPr>
              <a:t>Chapter 14</a:t>
            </a: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tx2"/>
                </a:solidFill>
                <a:cs typeface="Arial" charset="0"/>
              </a:rPr>
              <a:t>© 2007 Rolling Hills Publishing  www.AutoUpkeep.com</a:t>
            </a:r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EAAB7E-50AC-4BA4-A682-2343B84C275A}" type="slidenum">
              <a:rPr lang="en-US" altLang="en-US" smtClean="0">
                <a:solidFill>
                  <a:schemeClr val="tx2"/>
                </a:solidFill>
                <a:cs typeface="Arial" charset="0"/>
              </a:rPr>
              <a:pPr eaLnBrk="1" hangingPunct="1"/>
              <a:t>29</a:t>
            </a:fld>
            <a:endParaRPr lang="en-US" altLang="en-US" smtClean="0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In the really bad really old days</a:t>
            </a:r>
          </a:p>
        </p:txBody>
      </p:sp>
      <p:pic>
        <p:nvPicPr>
          <p:cNvPr id="11267" name="Picture 5" descr="flintstone c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1513079"/>
            <a:ext cx="3251610" cy="3096243"/>
          </a:xfrm>
          <a:noFill/>
        </p:spPr>
      </p:pic>
      <p:pic>
        <p:nvPicPr>
          <p:cNvPr id="11269" name="Picture 5" descr="http://thumbs.dreamstime.com/z/caveman-carving-wheel-illustration-depicts-large-stone-361180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3"/>
          <a:stretch/>
        </p:blipFill>
        <p:spPr bwMode="auto">
          <a:xfrm>
            <a:off x="4800600" y="1524000"/>
            <a:ext cx="3613334" cy="308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Tire Care and Maintenance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smtClean="0"/>
              <a:t>Always refer to the tire placard for tire pressure information</a:t>
            </a:r>
          </a:p>
        </p:txBody>
      </p:sp>
      <p:pic>
        <p:nvPicPr>
          <p:cNvPr id="38916" name="Picture 5" descr="14 Tire Placar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819400"/>
            <a:ext cx="6019800" cy="3248322"/>
          </a:xfrm>
          <a:noFill/>
        </p:spPr>
      </p:pic>
      <p:sp>
        <p:nvSpPr>
          <p:cNvPr id="38917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tx2"/>
                </a:solidFill>
                <a:cs typeface="Arial" charset="0"/>
              </a:rPr>
              <a:t>Chapter 14</a:t>
            </a:r>
          </a:p>
        </p:txBody>
      </p:sp>
      <p:sp>
        <p:nvSpPr>
          <p:cNvPr id="3891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tx2"/>
                </a:solidFill>
                <a:cs typeface="Arial" charset="0"/>
              </a:rPr>
              <a:t>© 2007 Rolling Hills Publishing  www.AutoUpkeep.com</a:t>
            </a:r>
          </a:p>
        </p:txBody>
      </p:sp>
      <p:sp>
        <p:nvSpPr>
          <p:cNvPr id="3891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B7898A-7E15-4AF0-8B88-039CE245FE78}" type="slidenum">
              <a:rPr lang="en-US" altLang="en-US" smtClean="0">
                <a:solidFill>
                  <a:schemeClr val="tx2"/>
                </a:solidFill>
                <a:cs typeface="Arial" charset="0"/>
              </a:rPr>
              <a:pPr eaLnBrk="1" hangingPunct="1"/>
              <a:t>30</a:t>
            </a:fld>
            <a:endParaRPr lang="en-US" altLang="en-US" smtClean="0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800600"/>
            <a:ext cx="8183880" cy="105156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/>
              <a:t>Review questions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533400"/>
            <a:ext cx="8458200" cy="427024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/>
              <a:t>Q. What does a Traction rating of “B” mean?</a:t>
            </a:r>
          </a:p>
          <a:p>
            <a:pPr eaLnBrk="1" hangingPunct="1"/>
            <a:r>
              <a:rPr lang="en-US" altLang="en-US" sz="3200" dirty="0" smtClean="0"/>
              <a:t>A. it is the middle grade for straight ahead wet traction</a:t>
            </a:r>
          </a:p>
          <a:p>
            <a:pPr eaLnBrk="1" hangingPunct="1"/>
            <a:r>
              <a:rPr lang="en-US" altLang="en-US" sz="3200" dirty="0" smtClean="0"/>
              <a:t>Q. What is a M&amp;S tire good for?</a:t>
            </a:r>
          </a:p>
          <a:p>
            <a:pPr eaLnBrk="1" hangingPunct="1"/>
            <a:r>
              <a:rPr lang="en-US" altLang="en-US" sz="3200" dirty="0" smtClean="0"/>
              <a:t>A. Mud and Snow</a:t>
            </a:r>
          </a:p>
          <a:p>
            <a:pPr eaLnBrk="1" hangingPunct="1"/>
            <a:r>
              <a:rPr lang="en-US" altLang="en-US" sz="3200" dirty="0" smtClean="0"/>
              <a:t>Q. What does 305/80R16 mean?</a:t>
            </a:r>
          </a:p>
          <a:p>
            <a:pPr eaLnBrk="1" hangingPunct="1"/>
            <a:r>
              <a:rPr lang="en-US" altLang="en-US" sz="3200" dirty="0" smtClean="0"/>
              <a:t>305 mm wide/ 80% tall Radial 16” rim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More review questions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09600" indent="-609600" eaLnBrk="1" hangingPunct="1">
              <a:buFontTx/>
              <a:buNone/>
            </a:pPr>
            <a:r>
              <a:rPr lang="en-US" altLang="en-US" sz="3600" dirty="0" smtClean="0"/>
              <a:t>Q. What tread design helps in ice?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3600" dirty="0" smtClean="0"/>
              <a:t>A. </a:t>
            </a:r>
            <a:r>
              <a:rPr lang="en-US" altLang="en-US" sz="3600" dirty="0" err="1" smtClean="0"/>
              <a:t>siping</a:t>
            </a:r>
            <a:endParaRPr lang="en-US" altLang="en-US" sz="3600" dirty="0" smtClean="0"/>
          </a:p>
          <a:p>
            <a:pPr marL="609600" indent="-609600" eaLnBrk="1" hangingPunct="1">
              <a:buFontTx/>
              <a:buNone/>
            </a:pPr>
            <a:r>
              <a:rPr lang="en-US" altLang="en-US" sz="3600" dirty="0" smtClean="0"/>
              <a:t>Q. What is the measurement of a bald tire?</a:t>
            </a:r>
          </a:p>
          <a:p>
            <a:pPr marL="0" indent="0" eaLnBrk="1" hangingPunct="1">
              <a:buNone/>
            </a:pPr>
            <a:r>
              <a:rPr lang="en-US" altLang="en-US" sz="3600" dirty="0" smtClean="0"/>
              <a:t>A. 2/32” or less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3600" dirty="0" smtClean="0"/>
              <a:t>Q. What is hydroplaning?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3600" dirty="0" smtClean="0"/>
              <a:t>A. Water trapped under the tire lifts the tire off the road.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/>
              <a:t>Why do tires wear?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685800"/>
            <a:ext cx="8183880" cy="487984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n-US" altLang="en-US" sz="5600" dirty="0" smtClean="0"/>
              <a:t>Cornering forces</a:t>
            </a:r>
          </a:p>
          <a:p>
            <a:pPr eaLnBrk="1" hangingPunct="1">
              <a:buFontTx/>
              <a:buNone/>
            </a:pPr>
            <a:r>
              <a:rPr lang="en-US" altLang="en-US" sz="5600" dirty="0" smtClean="0"/>
              <a:t>Driving forces</a:t>
            </a:r>
          </a:p>
          <a:p>
            <a:pPr eaLnBrk="1" hangingPunct="1">
              <a:buFontTx/>
              <a:buNone/>
            </a:pPr>
            <a:r>
              <a:rPr lang="en-US" altLang="en-US" sz="5600" dirty="0" smtClean="0"/>
              <a:t>Misalignment</a:t>
            </a:r>
          </a:p>
          <a:p>
            <a:pPr eaLnBrk="1" hangingPunct="1">
              <a:buFontTx/>
              <a:buNone/>
            </a:pPr>
            <a:r>
              <a:rPr lang="en-US" altLang="en-US" sz="5600" dirty="0" smtClean="0"/>
              <a:t>Bad steering parts</a:t>
            </a:r>
          </a:p>
          <a:p>
            <a:pPr eaLnBrk="1" hangingPunct="1">
              <a:buFontTx/>
              <a:buNone/>
            </a:pPr>
            <a:r>
              <a:rPr lang="en-US" altLang="en-US" sz="5600" dirty="0" smtClean="0"/>
              <a:t>Bad shocks</a:t>
            </a:r>
          </a:p>
          <a:p>
            <a:pPr eaLnBrk="1" hangingPunct="1">
              <a:buFontTx/>
              <a:buNone/>
            </a:pPr>
            <a:r>
              <a:rPr lang="en-US" altLang="en-US" sz="5600" dirty="0" smtClean="0"/>
              <a:t>Scuffing</a:t>
            </a:r>
          </a:p>
          <a:p>
            <a:pPr eaLnBrk="1" hangingPunct="1">
              <a:buFontTx/>
              <a:buNone/>
            </a:pPr>
            <a:r>
              <a:rPr lang="en-US" altLang="en-US" sz="5600" dirty="0" smtClean="0"/>
              <a:t>Skidding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Cornering forces</a:t>
            </a:r>
          </a:p>
        </p:txBody>
      </p:sp>
      <p:pic>
        <p:nvPicPr>
          <p:cNvPr id="43012" name="Picture 5" descr="hardcor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799"/>
            <a:ext cx="7696200" cy="46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Driving forces</a:t>
            </a:r>
          </a:p>
        </p:txBody>
      </p:sp>
      <p:pic>
        <p:nvPicPr>
          <p:cNvPr id="44036" name="Picture 5" descr="burn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553200" cy="406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Misalignment</a:t>
            </a:r>
          </a:p>
        </p:txBody>
      </p:sp>
      <p:pic>
        <p:nvPicPr>
          <p:cNvPr id="45060" name="Picture 4" descr="broken tie r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491977" cy="410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Bad steering parts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6084" name="Picture 4" descr="broken ball j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1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Bad shocks</a:t>
            </a:r>
          </a:p>
        </p:txBody>
      </p:sp>
      <p:pic>
        <p:nvPicPr>
          <p:cNvPr id="47108" name="Picture 4" descr="toomany sho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35988"/>
            <a:ext cx="7010400" cy="466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scuffing</a:t>
            </a:r>
          </a:p>
        </p:txBody>
      </p:sp>
      <p:pic>
        <p:nvPicPr>
          <p:cNvPr id="48132" name="Picture 4" descr="scuff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40664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And the confused days…</a:t>
            </a:r>
            <a:endParaRPr lang="en-US" dirty="0"/>
          </a:p>
        </p:txBody>
      </p:sp>
      <p:pic>
        <p:nvPicPr>
          <p:cNvPr id="83970" name="Picture 2" descr="http://www.inpic.ru/pic/2160-d75ac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65281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576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/>
              <a:t>Skidding</a:t>
            </a:r>
          </a:p>
        </p:txBody>
      </p:sp>
      <p:pic>
        <p:nvPicPr>
          <p:cNvPr id="49156" name="Picture 4" descr="stoppi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4" y="838200"/>
            <a:ext cx="247415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stoppi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4775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Overinflation</a:t>
            </a:r>
          </a:p>
        </p:txBody>
      </p:sp>
      <p:pic>
        <p:nvPicPr>
          <p:cNvPr id="50180" name="Picture 4" descr="overinf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096000" cy="483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Underinflation</a:t>
            </a:r>
          </a:p>
        </p:txBody>
      </p:sp>
      <p:pic>
        <p:nvPicPr>
          <p:cNvPr id="51204" name="Picture 4" descr="underinf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1916"/>
            <a:ext cx="6477000" cy="513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Tire Care and Maintenance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smtClean="0"/>
              <a:t>Tire wear</a:t>
            </a:r>
          </a:p>
        </p:txBody>
      </p:sp>
      <p:pic>
        <p:nvPicPr>
          <p:cNvPr id="53252" name="Picture 5" descr="14 Abnormal Tire We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209800"/>
            <a:ext cx="5176838" cy="3924300"/>
          </a:xfrm>
          <a:noFill/>
        </p:spPr>
      </p:pic>
      <p:sp>
        <p:nvSpPr>
          <p:cNvPr id="53253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tx2"/>
                </a:solidFill>
                <a:cs typeface="Arial" charset="0"/>
              </a:rPr>
              <a:t>Chapter 14</a:t>
            </a:r>
          </a:p>
        </p:txBody>
      </p:sp>
      <p:sp>
        <p:nvSpPr>
          <p:cNvPr id="53254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tx2"/>
                </a:solidFill>
                <a:cs typeface="Arial" charset="0"/>
              </a:rPr>
              <a:t>© 2007 Rolling Hills Publishing  www.AutoUpkeep.com</a:t>
            </a:r>
          </a:p>
        </p:txBody>
      </p:sp>
      <p:sp>
        <p:nvSpPr>
          <p:cNvPr id="5325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663F8C-E549-4004-966E-0C27E7700A5E}" type="slidenum">
              <a:rPr lang="en-US" altLang="en-US" smtClean="0">
                <a:solidFill>
                  <a:schemeClr val="tx2"/>
                </a:solidFill>
                <a:cs typeface="Arial" charset="0"/>
              </a:rPr>
              <a:pPr eaLnBrk="1" hangingPunct="1"/>
              <a:t>43</a:t>
            </a:fld>
            <a:endParaRPr lang="en-US" altLang="en-US" smtClean="0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8229600" cy="4114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/>
              <a:t>How can you make your tires last longer?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Rotate your tires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8372" name="Picture 4" descr="pit cr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620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/>
              <a:t>Tire Rotation patterns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average tires should be rotated every 10K miles</a:t>
            </a:r>
          </a:p>
        </p:txBody>
      </p:sp>
      <p:sp>
        <p:nvSpPr>
          <p:cNvPr id="59396" name="Rectangle 8"/>
          <p:cNvSpPr>
            <a:spLocks noChangeArrowheads="1"/>
          </p:cNvSpPr>
          <p:nvPr/>
        </p:nvSpPr>
        <p:spPr bwMode="auto">
          <a:xfrm>
            <a:off x="0" y="0"/>
            <a:ext cx="2190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>
                <a:cs typeface="Times New Roman" pitchFamily="18" charset="0"/>
              </a:rPr>
              <a:t> </a:t>
            </a:r>
            <a:endParaRPr lang="en-US" altLang="en-US" sz="1100" dirty="0"/>
          </a:p>
          <a:p>
            <a:r>
              <a:rPr lang="en-US" altLang="en-US" sz="1000" dirty="0">
                <a:cs typeface="Times New Roman" pitchFamily="18" charset="0"/>
              </a:rPr>
              <a:t> </a:t>
            </a:r>
            <a:endParaRPr lang="en-US" altLang="en-US" sz="1100" dirty="0"/>
          </a:p>
          <a:p>
            <a:endParaRPr lang="en-US" altLang="en-US" dirty="0"/>
          </a:p>
        </p:txBody>
      </p:sp>
      <p:sp>
        <p:nvSpPr>
          <p:cNvPr id="59399" name="Rectangle 9"/>
          <p:cNvSpPr>
            <a:spLocks noChangeArrowheads="1"/>
          </p:cNvSpPr>
          <p:nvPr/>
        </p:nvSpPr>
        <p:spPr bwMode="auto">
          <a:xfrm>
            <a:off x="0" y="6167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4462463" y="11625263"/>
            <a:ext cx="219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>
                <a:cs typeface="Times New Roman" pitchFamily="18" charset="0"/>
              </a:rPr>
              <a:t> </a:t>
            </a:r>
            <a:endParaRPr lang="en-US" altLang="en-US"/>
          </a:p>
        </p:txBody>
      </p:sp>
      <p:pic>
        <p:nvPicPr>
          <p:cNvPr id="11" name="Picture 5" descr="14 Example Tire Rotation Patter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62"/>
          <a:stretch/>
        </p:blipFill>
        <p:spPr>
          <a:xfrm>
            <a:off x="609600" y="1600201"/>
            <a:ext cx="7924800" cy="327659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14400" y="4495800"/>
            <a:ext cx="762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RWD           AWD / 4WD                                  FWD            Directional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581400" cy="5440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Do not over inflate your tire!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Check with your owners manual or B-pillar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 descr="Image result for DA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71" y="606490"/>
            <a:ext cx="302455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centralaveauto.com/wp-content/uploads/2013/11/inflated-ti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4385094" cy="267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90600" y="914400"/>
            <a:ext cx="9753600" cy="1828800"/>
          </a:xfrm>
        </p:spPr>
        <p:txBody>
          <a:bodyPr/>
          <a:lstStyle/>
          <a:p>
            <a:r>
              <a:rPr lang="en-US" dirty="0" smtClean="0"/>
              <a:t>Lets see how</a:t>
            </a:r>
            <a:r>
              <a:rPr lang="en-US" dirty="0"/>
              <a:t> </a:t>
            </a:r>
            <a:r>
              <a:rPr lang="en-US" dirty="0" smtClean="0"/>
              <a:t>it’s made!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590800"/>
            <a:ext cx="7772400" cy="914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Tires: How its made</a:t>
            </a:r>
            <a:endParaRPr lang="en-US" sz="3200" b="1" dirty="0"/>
          </a:p>
        </p:txBody>
      </p:sp>
      <p:pic>
        <p:nvPicPr>
          <p:cNvPr id="1026" name="Picture 2" descr="Image result for remolded ti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00" y="3657600"/>
            <a:ext cx="389327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-media-cache-ak0.pinimg.com/originals/ea/20/63/ea2063367e4fcd1f40c776f0ac2bdc6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733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6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The future of tires?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Secrets to success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017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Pneumatic Tires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smtClean="0"/>
              <a:t>Dunlop patented them for bicycles in 1888</a:t>
            </a:r>
          </a:p>
          <a:p>
            <a:pPr eaLnBrk="1" hangingPunct="1"/>
            <a:r>
              <a:rPr lang="en-US" altLang="en-US" sz="2800" smtClean="0"/>
              <a:t>Michelin put them on cars in 1895</a:t>
            </a:r>
          </a:p>
          <a:p>
            <a:pPr eaLnBrk="1" hangingPunct="1"/>
            <a:r>
              <a:rPr lang="en-US" altLang="en-US" sz="2800" smtClean="0"/>
              <a:t>Goodyear was started in 1898. Named after the inventor of vulcanized rubber.</a:t>
            </a:r>
          </a:p>
          <a:p>
            <a:pPr eaLnBrk="1" hangingPunct="1"/>
            <a:endParaRPr lang="en-US" altLang="en-US" sz="2800" smtClean="0"/>
          </a:p>
          <a:p>
            <a:pPr eaLnBrk="1" hangingPunct="1">
              <a:buFontTx/>
              <a:buNone/>
            </a:pPr>
            <a:endParaRPr lang="en-US" altLang="en-US" sz="2800" smtClean="0"/>
          </a:p>
        </p:txBody>
      </p:sp>
      <p:pic>
        <p:nvPicPr>
          <p:cNvPr id="12292" name="Picture 4" descr="early car ti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209800"/>
            <a:ext cx="3214688" cy="28956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7772400" cy="1828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Tire Machine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7772400" cy="914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Secrets to Success</a:t>
            </a:r>
            <a:endParaRPr lang="en-US" sz="2400" b="1" dirty="0"/>
          </a:p>
        </p:txBody>
      </p:sp>
      <p:pic>
        <p:nvPicPr>
          <p:cNvPr id="2052" name="Picture 4" descr="http://equiptool.com/images/F22691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4203938" cy="569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24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tube ti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685800"/>
            <a:ext cx="321966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Inner tube tires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32004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Tires with inner tubes were used until the 50s. Inner tubes have a few benefits. </a:t>
            </a:r>
          </a:p>
        </p:txBody>
      </p:sp>
      <p:pic>
        <p:nvPicPr>
          <p:cNvPr id="13318" name="Picture 6" descr="http://cdn.instructables.com/F0J/X8UK/GGC2TTBH/F0JX8UKGGC2TTBH.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36" y="2895601"/>
            <a:ext cx="2641598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i01.i.aliimg.com/img/pb/013/449/208/1225593323267_hz_myalibaba_web11_34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226888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to fill up a Tire?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Dunlop patented them for bicycles in 1888</a:t>
            </a:r>
          </a:p>
          <a:p>
            <a:pPr eaLnBrk="1" hangingPunct="1">
              <a:buFontTx/>
              <a:buNone/>
            </a:pPr>
            <a:endParaRPr lang="en-US" altLang="en-US" sz="2800" dirty="0" smtClean="0"/>
          </a:p>
        </p:txBody>
      </p:sp>
      <p:pic>
        <p:nvPicPr>
          <p:cNvPr id="86018" name="Picture 2" descr="http://upload.wikimedia.org/wikipedia/commons/0/02/Tire_valve_stem-cap_of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0" name="Picture 4" descr="http://www.harborfreight.com/media/catalog/product/cache/1/image/9df78eab33525d08d6e5fb8d27136e95/i/m/image_14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2419220" cy="241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2" name="Picture 6" descr="http://www.aucantio.com/wp-content/uploads/2014/11/Tire-Ti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7915"/>
            <a:ext cx="3697246" cy="259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579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/>
              <a:t>What should your tire pressure be?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Max inflation on the side of the tire</a:t>
            </a:r>
          </a:p>
          <a:p>
            <a:pPr eaLnBrk="1" hangingPunct="1"/>
            <a:r>
              <a:rPr lang="en-US" altLang="en-US" dirty="0" smtClean="0"/>
              <a:t>Manufacturer suggested pressure on the door pillar tag.</a:t>
            </a:r>
          </a:p>
          <a:p>
            <a:pPr eaLnBrk="1" hangingPunct="1"/>
            <a:r>
              <a:rPr lang="en-US" altLang="en-US" dirty="0" err="1" smtClean="0"/>
              <a:t>Overinflation</a:t>
            </a:r>
            <a:r>
              <a:rPr lang="en-US" altLang="en-US" dirty="0" smtClean="0"/>
              <a:t>  gets better fuel mileage</a:t>
            </a:r>
          </a:p>
          <a:p>
            <a:pPr eaLnBrk="1" hangingPunct="1"/>
            <a:r>
              <a:rPr lang="en-US" altLang="en-US" dirty="0" err="1" smtClean="0"/>
              <a:t>Underinflation</a:t>
            </a:r>
            <a:r>
              <a:rPr lang="en-US" altLang="en-US" dirty="0" smtClean="0"/>
              <a:t> gets slightly better ride and better off-road traction</a:t>
            </a:r>
          </a:p>
          <a:p>
            <a:pPr eaLnBrk="1" hangingPunct="1"/>
            <a:r>
              <a:rPr lang="en-US" altLang="en-US" dirty="0" smtClean="0"/>
              <a:t>Check when ambient temperature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</a:t>
            </a:r>
            <a:r>
              <a:rPr lang="en-US" sz="2800" dirty="0" smtClean="0"/>
              <a:t>2</a:t>
            </a:r>
            <a:r>
              <a:rPr lang="en-US" dirty="0" smtClean="0"/>
              <a:t>? What’s with the green caps?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Benefits? </a:t>
            </a:r>
          </a:p>
          <a:p>
            <a:pPr eaLnBrk="1" hangingPunct="1"/>
            <a:r>
              <a:rPr lang="en-US" altLang="en-US" dirty="0" smtClean="0"/>
              <a:t>Side effects?</a:t>
            </a:r>
          </a:p>
          <a:p>
            <a:pPr eaLnBrk="1" hangingPunct="1"/>
            <a:r>
              <a:rPr lang="en-US" altLang="en-US" sz="2800" dirty="0" smtClean="0"/>
              <a:t>Cost Effective?</a:t>
            </a:r>
          </a:p>
          <a:p>
            <a:pPr eaLnBrk="1" hangingPunct="1">
              <a:buFontTx/>
              <a:buNone/>
            </a:pPr>
            <a:endParaRPr lang="en-US" altLang="en-US" sz="2800" dirty="0" smtClean="0"/>
          </a:p>
        </p:txBody>
      </p:sp>
      <p:pic>
        <p:nvPicPr>
          <p:cNvPr id="7" name="Picture 2" descr="http://www.solnadackservice.se/img/n2-ca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93" y="3276600"/>
            <a:ext cx="3713849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6" name="Picture 2" descr="http://www.nealsgarage.com/wp-content/uploads/2013/01/Nitrogen-Tires-30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88" y="3962400"/>
            <a:ext cx="30861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tire fill c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8070" name="Picture 6" descr="http://cdn.sheknows.com/articles/2013/02/Mike/Sheknows/985675/985677/a_sign_that_tire_is_filled_with_nitrogen_watermark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349" y="1600200"/>
            <a:ext cx="2967312" cy="19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628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18937</TotalTime>
  <Words>795</Words>
  <Application>Microsoft Office PowerPoint</Application>
  <PresentationFormat>On-screen Show (4:3)</PresentationFormat>
  <Paragraphs>189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Aspect</vt:lpstr>
      <vt:lpstr>Tires</vt:lpstr>
      <vt:lpstr>In the bad old days…</vt:lpstr>
      <vt:lpstr>In the really bad really old days</vt:lpstr>
      <vt:lpstr>And the confused days…</vt:lpstr>
      <vt:lpstr>Pneumatic Tires</vt:lpstr>
      <vt:lpstr>Inner tube tires</vt:lpstr>
      <vt:lpstr>How to fill up a Tire?</vt:lpstr>
      <vt:lpstr>What should your tire pressure be?</vt:lpstr>
      <vt:lpstr>N2? What’s with the green caps?</vt:lpstr>
      <vt:lpstr>Bias-ply tires</vt:lpstr>
      <vt:lpstr>Radials</vt:lpstr>
      <vt:lpstr>Tire Construction</vt:lpstr>
      <vt:lpstr>Sidewall construction</vt:lpstr>
      <vt:lpstr>Tread design</vt:lpstr>
      <vt:lpstr>Tread characteristics</vt:lpstr>
      <vt:lpstr>Tread composition</vt:lpstr>
      <vt:lpstr>UTQGS Tread codes  Uniform Tire Quality Grading Standards</vt:lpstr>
      <vt:lpstr>Tire Sizes</vt:lpstr>
      <vt:lpstr>Old time tire with code</vt:lpstr>
      <vt:lpstr>Inch size tire</vt:lpstr>
      <vt:lpstr>PowerPoint Presentation</vt:lpstr>
      <vt:lpstr>Tire Classifications</vt:lpstr>
      <vt:lpstr>Snow tires in action?</vt:lpstr>
      <vt:lpstr>Tire Classifications</vt:lpstr>
      <vt:lpstr>Tire Classifications</vt:lpstr>
      <vt:lpstr>Tire Care and Maintenance</vt:lpstr>
      <vt:lpstr>Wear bars</vt:lpstr>
      <vt:lpstr>Tire Care and Maintenance</vt:lpstr>
      <vt:lpstr>Tire Care and Maintenance</vt:lpstr>
      <vt:lpstr>Tire Care and Maintenance</vt:lpstr>
      <vt:lpstr>Review questions</vt:lpstr>
      <vt:lpstr>More review questions</vt:lpstr>
      <vt:lpstr>Why do tires wear?</vt:lpstr>
      <vt:lpstr>Cornering forces</vt:lpstr>
      <vt:lpstr>Driving forces</vt:lpstr>
      <vt:lpstr>Misalignment</vt:lpstr>
      <vt:lpstr>Bad steering parts</vt:lpstr>
      <vt:lpstr>Bad shocks</vt:lpstr>
      <vt:lpstr>scuffing</vt:lpstr>
      <vt:lpstr>Skidding</vt:lpstr>
      <vt:lpstr>Overinflation</vt:lpstr>
      <vt:lpstr>Underinflation</vt:lpstr>
      <vt:lpstr>Tire Care and Maintenance</vt:lpstr>
      <vt:lpstr>How can you make your tires last longer?</vt:lpstr>
      <vt:lpstr>Rotate your tires</vt:lpstr>
      <vt:lpstr>Tire Rotation patterns</vt:lpstr>
      <vt:lpstr>Do not over inflate your tire!  Check with your owners manual or B-pillar</vt:lpstr>
      <vt:lpstr>Lets see how it’s made! </vt:lpstr>
      <vt:lpstr>The future of tires?</vt:lpstr>
      <vt:lpstr>Tire Machine</vt:lpstr>
    </vt:vector>
  </TitlesOfParts>
  <Company>NCUSD203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Tires</dc:title>
  <dc:creator>tballard</dc:creator>
  <cp:lastModifiedBy>Admin</cp:lastModifiedBy>
  <cp:revision>774</cp:revision>
  <dcterms:created xsi:type="dcterms:W3CDTF">2004-03-02T13:39:55Z</dcterms:created>
  <dcterms:modified xsi:type="dcterms:W3CDTF">2016-11-11T15:48:01Z</dcterms:modified>
</cp:coreProperties>
</file>